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74" r:id="rId5"/>
    <p:sldId id="265" r:id="rId6"/>
    <p:sldId id="290" r:id="rId7"/>
    <p:sldId id="292" r:id="rId8"/>
    <p:sldId id="291" r:id="rId9"/>
    <p:sldId id="270" r:id="rId10"/>
    <p:sldId id="262"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A87"/>
    <a:srgbClr val="0066CC"/>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F0E41-F0C9-49B1-8041-A3495C3EBCA7}" type="datetimeFigureOut">
              <a:rPr lang="zh-CN" altLang="en-US" smtClean="0"/>
              <a:t>2018/4/13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561B2-5F1A-4826-AF23-493324FBF606}" type="slidenum">
              <a:rPr lang="zh-CN" altLang="en-US" smtClean="0"/>
              <a:t>‹#›</a:t>
            </a:fld>
            <a:endParaRPr lang="zh-CN" altLang="en-US"/>
          </a:p>
        </p:txBody>
      </p:sp>
    </p:spTree>
    <p:extLst>
      <p:ext uri="{BB962C8B-B14F-4D97-AF65-F5344CB8AC3E}">
        <p14:creationId xmlns:p14="http://schemas.microsoft.com/office/powerpoint/2010/main" val="236245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文本框 4">
            <a:extLst>
              <a:ext uri="{FF2B5EF4-FFF2-40B4-BE49-F238E27FC236}">
                <a16:creationId xmlns:a16="http://schemas.microsoft.com/office/drawing/2014/main" id="{B98733A9-B2CD-4FAC-B634-436561A18281}"/>
              </a:ext>
            </a:extLst>
          </p:cNvPr>
          <p:cNvSpPr txBox="1"/>
          <p:nvPr userDrawn="1"/>
        </p:nvSpPr>
        <p:spPr>
          <a:xfrm>
            <a:off x="457200" y="332656"/>
            <a:ext cx="6408712" cy="1141403"/>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BMW Type Global Bold" pitchFamily="2" charset="-122"/>
                <a:ea typeface="BMW Type Global Bold" pitchFamily="2" charset="-122"/>
                <a:cs typeface="BMW Type Global Bold" pitchFamily="2" charset="-122"/>
              </a:rPr>
              <a:t>足不出户 尽享便利</a:t>
            </a:r>
            <a:endParaRPr lang="en-US" altLang="zh-CN" sz="2800" dirty="0">
              <a:solidFill>
                <a:schemeClr val="tx1">
                  <a:lumMod val="65000"/>
                  <a:lumOff val="35000"/>
                </a:schemeClr>
              </a:solidFill>
              <a:latin typeface="BMW Type Global Bold" pitchFamily="2" charset="-122"/>
              <a:ea typeface="BMW Type Global Bold" pitchFamily="2" charset="-122"/>
              <a:cs typeface="BMW Type Global Bold" pitchFamily="2" charset="-122"/>
            </a:endParaRPr>
          </a:p>
          <a:p>
            <a:pPr>
              <a:lnSpc>
                <a:spcPct val="150000"/>
              </a:lnSpc>
            </a:pPr>
            <a:r>
              <a:rPr lang="zh-CN" altLang="en-US" sz="2000" dirty="0">
                <a:solidFill>
                  <a:schemeClr val="tx1">
                    <a:lumMod val="65000"/>
                    <a:lumOff val="35000"/>
                  </a:schemeClr>
                </a:solidFill>
                <a:latin typeface="BMW Type Global Regular" pitchFamily="2" charset="-122"/>
                <a:ea typeface="BMW Type Global Regular" pitchFamily="2" charset="-122"/>
                <a:cs typeface="BMW Type Global Regular" pitchFamily="2" charset="-122"/>
              </a:rPr>
              <a:t>杭州金昌辰宝大客户高校巡展活动</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2018/4/13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276E5D99-3FC9-458D-B932-B741C812E7A9}"/>
              </a:ext>
            </a:extLst>
          </p:cNvPr>
          <p:cNvSpPr>
            <a:spLocks noChangeArrowheads="1"/>
          </p:cNvSpPr>
          <p:nvPr/>
        </p:nvSpPr>
        <p:spPr bwMode="auto">
          <a:xfrm>
            <a:off x="179512" y="5301208"/>
            <a:ext cx="7831137" cy="1116013"/>
          </a:xfrm>
          <a:prstGeom prst="rect">
            <a:avLst/>
          </a:prstGeom>
          <a:noFill/>
          <a:ln w="9525">
            <a:noFill/>
            <a:miter lim="800000"/>
            <a:headEnd/>
            <a:tailEnd/>
          </a:ln>
        </p:spPr>
        <p:txBody>
          <a:bodyPr anchor="ctr"/>
          <a:lstStyle/>
          <a:p>
            <a:pPr marL="342900" lvl="0" indent="-342900">
              <a:spcBef>
                <a:spcPct val="20000"/>
              </a:spcBef>
              <a:defRPr/>
            </a:pPr>
            <a:r>
              <a:rPr lang="zh-CN" altLang="en-US" sz="3200" b="1" dirty="0">
                <a:solidFill>
                  <a:schemeClr val="accent1"/>
                </a:solidFill>
                <a:latin typeface="BMW Type Global Regular" pitchFamily="2" charset="-122"/>
                <a:ea typeface="BMW Type Global Regular" pitchFamily="2" charset="-122"/>
                <a:cs typeface="BMW Type Global Regular" pitchFamily="2" charset="-122"/>
                <a:sym typeface="BMW Type Global Regular" pitchFamily="2" charset="-122"/>
              </a:rPr>
              <a:t>足不出户  尽享便利</a:t>
            </a:r>
            <a:endParaRPr lang="en-US" altLang="zh-CN" sz="3200" b="1" dirty="0">
              <a:solidFill>
                <a:schemeClr val="accent1"/>
              </a:solidFill>
              <a:latin typeface="BMW Type Global Regular" pitchFamily="2" charset="-122"/>
              <a:ea typeface="BMW Type Global Regular" pitchFamily="2" charset="-122"/>
              <a:cs typeface="BMW Type Global Regular" pitchFamily="2" charset="-122"/>
              <a:sym typeface="BMW Type Global Regular" pitchFamily="2" charset="-122"/>
            </a:endParaRPr>
          </a:p>
          <a:p>
            <a:pPr marL="342900" indent="-342900">
              <a:buFont typeface="Arial" pitchFamily="34" charset="0"/>
              <a:buNone/>
            </a:pPr>
            <a:r>
              <a:rPr lang="zh-CN" altLang="en-US" sz="3200" b="1" dirty="0">
                <a:solidFill>
                  <a:srgbClr val="7F7F7F"/>
                </a:solidFill>
                <a:latin typeface="BMW Type Global Regular" pitchFamily="2" charset="-122"/>
                <a:ea typeface="BMW Type Global Regular" pitchFamily="2" charset="-122"/>
                <a:cs typeface="BMW Type Global Regular" pitchFamily="2" charset="-122"/>
                <a:sym typeface="BMW Type Global Regular" pitchFamily="2" charset="-122"/>
              </a:rPr>
              <a:t>杭州金昌辰宝大客户高校巡展活动</a:t>
            </a:r>
            <a:endParaRPr lang="zh-CN" altLang="en-US" sz="3200" i="1" dirty="0">
              <a:solidFill>
                <a:srgbClr val="7F7F7F"/>
              </a:solidFill>
              <a:latin typeface="BMW Type Global Bold" pitchFamily="2" charset="-122"/>
              <a:ea typeface="BMW Type Global Bold" pitchFamily="2" charset="-122"/>
              <a:cs typeface="BMW Type Global Bold" pitchFamily="2" charset="-122"/>
              <a:sym typeface="BMW Type Global Bold" pitchFamily="2" charset="-122"/>
            </a:endParaRPr>
          </a:p>
        </p:txBody>
      </p:sp>
      <p:pic>
        <p:nvPicPr>
          <p:cNvPr id="3" name="图片 2" descr="图片包含 道路, 建筑物, 户外, 汽车&#10;&#10;已生成极高可信度的说明">
            <a:extLst>
              <a:ext uri="{FF2B5EF4-FFF2-40B4-BE49-F238E27FC236}">
                <a16:creationId xmlns:a16="http://schemas.microsoft.com/office/drawing/2014/main" id="{4B26FB56-3BFB-43DF-ADCF-628E3068D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32"/>
            <a:ext cx="9207546" cy="5183124"/>
          </a:xfrm>
          <a:prstGeom prst="rect">
            <a:avLst/>
          </a:prstGeom>
        </p:spPr>
      </p:pic>
    </p:spTree>
    <p:extLst>
      <p:ext uri="{BB962C8B-B14F-4D97-AF65-F5344CB8AC3E}">
        <p14:creationId xmlns:p14="http://schemas.microsoft.com/office/powerpoint/2010/main" val="233690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DC3C8A1-8CF2-4A92-8B6D-2F5183086EA7}"/>
              </a:ext>
            </a:extLst>
          </p:cNvPr>
          <p:cNvSpPr/>
          <p:nvPr/>
        </p:nvSpPr>
        <p:spPr>
          <a:xfrm>
            <a:off x="2555776" y="3171397"/>
            <a:ext cx="5463480" cy="515206"/>
          </a:xfrm>
          <a:prstGeom prst="rect">
            <a:avLst/>
          </a:prstGeom>
        </p:spPr>
        <p:txBody>
          <a:bodyPr wrap="square">
            <a:spAutoFit/>
          </a:bodyPr>
          <a:lstStyle/>
          <a:p>
            <a:pPr>
              <a:lnSpc>
                <a:spcPct val="150000"/>
              </a:lnSpc>
            </a:pPr>
            <a:r>
              <a:rPr lang="en-US" altLang="zh-CN" sz="2100" dirty="0">
                <a:latin typeface="BMW Type Global Bold" pitchFamily="2" charset="-122"/>
                <a:ea typeface="BMW Type Global Bold" pitchFamily="2" charset="-122"/>
                <a:cs typeface="BMW Type Global Bold" pitchFamily="2" charset="-122"/>
              </a:rPr>
              <a:t>Thanks  for  your  attention!</a:t>
            </a:r>
            <a:endParaRPr lang="zh-CN" altLang="en-US" sz="2100" dirty="0">
              <a:latin typeface="BMW Type Global Bold" pitchFamily="2" charset="-122"/>
              <a:ea typeface="BMW Type Global Bold" pitchFamily="2" charset="-122"/>
              <a:cs typeface="BMW Type Global Bold" pitchFamily="2" charset="-122"/>
            </a:endParaRPr>
          </a:p>
        </p:txBody>
      </p:sp>
    </p:spTree>
    <p:extLst>
      <p:ext uri="{BB962C8B-B14F-4D97-AF65-F5344CB8AC3E}">
        <p14:creationId xmlns:p14="http://schemas.microsoft.com/office/powerpoint/2010/main" val="162258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4"/>
          <p:cNvGrpSpPr/>
          <p:nvPr/>
        </p:nvGrpSpPr>
        <p:grpSpPr>
          <a:xfrm>
            <a:off x="1206007" y="2257855"/>
            <a:ext cx="6978716" cy="578227"/>
            <a:chOff x="1337700" y="1249101"/>
            <a:chExt cx="6978716" cy="578226"/>
          </a:xfrm>
        </p:grpSpPr>
        <p:sp>
          <p:nvSpPr>
            <p:cNvPr id="5" name="TextBox 4"/>
            <p:cNvSpPr txBox="1"/>
            <p:nvPr/>
          </p:nvSpPr>
          <p:spPr>
            <a:xfrm>
              <a:off x="1337700" y="1249101"/>
              <a:ext cx="508473" cy="400109"/>
            </a:xfrm>
            <a:prstGeom prst="rect">
              <a:avLst/>
            </a:prstGeom>
            <a:noFill/>
          </p:spPr>
          <p:txBody>
            <a:bodyPr wrap="none" rtlCol="0">
              <a:spAutoFit/>
            </a:bodyPr>
            <a:lstStyle/>
            <a:p>
              <a:r>
                <a:rPr lang="en-US" altLang="zh-CN"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01</a:t>
              </a:r>
              <a:endPar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endParaRPr>
            </a:p>
          </p:txBody>
        </p:sp>
        <p:cxnSp>
          <p:nvCxnSpPr>
            <p:cNvPr id="6" name="直接连接符 5"/>
            <p:cNvCxnSpPr/>
            <p:nvPr/>
          </p:nvCxnSpPr>
          <p:spPr>
            <a:xfrm rot="5400000">
              <a:off x="1775826" y="1348676"/>
              <a:ext cx="357187" cy="21431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50221" y="1536350"/>
              <a:ext cx="5866195" cy="290977"/>
            </a:xfrm>
            <a:prstGeom prst="rect">
              <a:avLst/>
            </a:prstGeom>
            <a:noFill/>
          </p:spPr>
          <p:txBody>
            <a:bodyPr wrap="square" rtlCol="0">
              <a:spAutoFit/>
            </a:bodyPr>
            <a:lstStyle/>
            <a:p>
              <a:pPr>
                <a:lnSpc>
                  <a:spcPct val="130000"/>
                </a:lnSpc>
              </a:pPr>
              <a:endParaRPr lang="zh-CN" altLang="en-US" sz="1100" dirty="0">
                <a:solidFill>
                  <a:prstClr val="black">
                    <a:lumMod val="50000"/>
                    <a:lumOff val="50000"/>
                  </a:prstClr>
                </a:solidFill>
                <a:latin typeface="微软雅黑" pitchFamily="34" charset="-122"/>
                <a:ea typeface="微软雅黑" pitchFamily="34" charset="-122"/>
              </a:endParaRPr>
            </a:p>
          </p:txBody>
        </p:sp>
        <p:sp>
          <p:nvSpPr>
            <p:cNvPr id="8" name="TextBox 7"/>
            <p:cNvSpPr txBox="1"/>
            <p:nvPr/>
          </p:nvSpPr>
          <p:spPr>
            <a:xfrm>
              <a:off x="2142539" y="1249101"/>
              <a:ext cx="3359574" cy="400109"/>
            </a:xfrm>
            <a:prstGeom prst="rect">
              <a:avLst/>
            </a:prstGeom>
            <a:noFill/>
          </p:spPr>
          <p:txBody>
            <a:bodyPr wrap="none" rtlCol="0">
              <a:spAutoFit/>
            </a:bodyPr>
            <a:lstStyle/>
            <a:p>
              <a:r>
                <a:rPr lang="en-US" altLang="zh-CN" dirty="0">
                  <a:solidFill>
                    <a:schemeClr val="tx1">
                      <a:lumMod val="65000"/>
                      <a:lumOff val="35000"/>
                    </a:schemeClr>
                  </a:solidFill>
                  <a:latin typeface="BMW Type Global Bold" pitchFamily="2" charset="-122"/>
                  <a:ea typeface="BMW Type Global Bold" pitchFamily="2" charset="-122"/>
                  <a:cs typeface="BMW Type Global Bold" pitchFamily="2" charset="-122"/>
                </a:rPr>
                <a:t>PART   ONE              </a:t>
              </a:r>
              <a:r>
                <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活动背景</a:t>
              </a:r>
            </a:p>
          </p:txBody>
        </p:sp>
      </p:grpSp>
      <p:grpSp>
        <p:nvGrpSpPr>
          <p:cNvPr id="9" name="组合 54"/>
          <p:cNvGrpSpPr/>
          <p:nvPr/>
        </p:nvGrpSpPr>
        <p:grpSpPr>
          <a:xfrm>
            <a:off x="1214415" y="2922212"/>
            <a:ext cx="6979805" cy="578227"/>
            <a:chOff x="1336611" y="1249101"/>
            <a:chExt cx="6979805" cy="578226"/>
          </a:xfrm>
        </p:grpSpPr>
        <p:sp>
          <p:nvSpPr>
            <p:cNvPr id="10" name="TextBox 9"/>
            <p:cNvSpPr txBox="1"/>
            <p:nvPr/>
          </p:nvSpPr>
          <p:spPr>
            <a:xfrm>
              <a:off x="1336611" y="1249101"/>
              <a:ext cx="508473" cy="400109"/>
            </a:xfrm>
            <a:prstGeom prst="rect">
              <a:avLst/>
            </a:prstGeom>
            <a:noFill/>
          </p:spPr>
          <p:txBody>
            <a:bodyPr wrap="none" rtlCol="0">
              <a:spAutoFit/>
            </a:bodyPr>
            <a:lstStyle/>
            <a:p>
              <a:r>
                <a:rPr lang="en-US" altLang="zh-CN"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02</a:t>
              </a:r>
              <a:endPar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endParaRPr>
            </a:p>
          </p:txBody>
        </p:sp>
        <p:cxnSp>
          <p:nvCxnSpPr>
            <p:cNvPr id="11" name="直接连接符 10"/>
            <p:cNvCxnSpPr/>
            <p:nvPr/>
          </p:nvCxnSpPr>
          <p:spPr>
            <a:xfrm rot="5400000">
              <a:off x="1775826" y="1348676"/>
              <a:ext cx="357187" cy="21431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50222" y="1536350"/>
              <a:ext cx="5866194" cy="290977"/>
            </a:xfrm>
            <a:prstGeom prst="rect">
              <a:avLst/>
            </a:prstGeom>
            <a:noFill/>
          </p:spPr>
          <p:txBody>
            <a:bodyPr wrap="square" rtlCol="0">
              <a:spAutoFit/>
            </a:bodyPr>
            <a:lstStyle/>
            <a:p>
              <a:pPr>
                <a:lnSpc>
                  <a:spcPct val="130000"/>
                </a:lnSpc>
              </a:pPr>
              <a:endParaRPr lang="zh-CN" altLang="en-US" sz="1100" dirty="0">
                <a:solidFill>
                  <a:prstClr val="black">
                    <a:lumMod val="50000"/>
                    <a:lumOff val="50000"/>
                  </a:prstClr>
                </a:solidFill>
                <a:latin typeface="微软雅黑" pitchFamily="34" charset="-122"/>
                <a:ea typeface="微软雅黑" pitchFamily="34" charset="-122"/>
              </a:endParaRPr>
            </a:p>
          </p:txBody>
        </p:sp>
        <p:sp>
          <p:nvSpPr>
            <p:cNvPr id="13" name="TextBox 12"/>
            <p:cNvSpPr txBox="1"/>
            <p:nvPr/>
          </p:nvSpPr>
          <p:spPr>
            <a:xfrm>
              <a:off x="2142538" y="1249101"/>
              <a:ext cx="3346750" cy="400109"/>
            </a:xfrm>
            <a:prstGeom prst="rect">
              <a:avLst/>
            </a:prstGeom>
            <a:noFill/>
          </p:spPr>
          <p:txBody>
            <a:bodyPr wrap="none" rtlCol="0">
              <a:spAutoFit/>
            </a:bodyPr>
            <a:lstStyle/>
            <a:p>
              <a:r>
                <a:rPr lang="en-US" altLang="zh-CN" dirty="0">
                  <a:solidFill>
                    <a:schemeClr val="tx1">
                      <a:lumMod val="65000"/>
                      <a:lumOff val="35000"/>
                    </a:schemeClr>
                  </a:solidFill>
                  <a:latin typeface="BMW Type Global Bold" pitchFamily="2" charset="-122"/>
                  <a:ea typeface="BMW Type Global Bold" pitchFamily="2" charset="-122"/>
                  <a:cs typeface="BMW Type Global Bold" pitchFamily="2" charset="-122"/>
                </a:rPr>
                <a:t>PART   	TWO           </a:t>
              </a:r>
              <a:r>
                <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活动概述</a:t>
              </a:r>
            </a:p>
          </p:txBody>
        </p:sp>
      </p:grpSp>
      <p:grpSp>
        <p:nvGrpSpPr>
          <p:cNvPr id="14" name="组合 54"/>
          <p:cNvGrpSpPr/>
          <p:nvPr/>
        </p:nvGrpSpPr>
        <p:grpSpPr>
          <a:xfrm>
            <a:off x="1206007" y="3538514"/>
            <a:ext cx="7017611" cy="604868"/>
            <a:chOff x="1336611" y="1249101"/>
            <a:chExt cx="7017610" cy="604867"/>
          </a:xfrm>
        </p:grpSpPr>
        <p:sp>
          <p:nvSpPr>
            <p:cNvPr id="15" name="TextBox 14"/>
            <p:cNvSpPr txBox="1"/>
            <p:nvPr/>
          </p:nvSpPr>
          <p:spPr>
            <a:xfrm>
              <a:off x="1336611" y="1249101"/>
              <a:ext cx="508473" cy="400109"/>
            </a:xfrm>
            <a:prstGeom prst="rect">
              <a:avLst/>
            </a:prstGeom>
            <a:noFill/>
          </p:spPr>
          <p:txBody>
            <a:bodyPr wrap="none" rtlCol="0">
              <a:spAutoFit/>
            </a:bodyPr>
            <a:lstStyle/>
            <a:p>
              <a:r>
                <a:rPr lang="en-US" altLang="zh-CN"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03</a:t>
              </a:r>
              <a:endPar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endParaRPr>
            </a:p>
          </p:txBody>
        </p:sp>
        <p:cxnSp>
          <p:nvCxnSpPr>
            <p:cNvPr id="16" name="直接连接符 15"/>
            <p:cNvCxnSpPr/>
            <p:nvPr/>
          </p:nvCxnSpPr>
          <p:spPr>
            <a:xfrm rot="5400000">
              <a:off x="1775826" y="1348676"/>
              <a:ext cx="357187" cy="21431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88026" y="1562991"/>
              <a:ext cx="5866195" cy="290977"/>
            </a:xfrm>
            <a:prstGeom prst="rect">
              <a:avLst/>
            </a:prstGeom>
            <a:noFill/>
          </p:spPr>
          <p:txBody>
            <a:bodyPr wrap="square" rtlCol="0">
              <a:spAutoFit/>
            </a:bodyPr>
            <a:lstStyle/>
            <a:p>
              <a:pPr>
                <a:lnSpc>
                  <a:spcPct val="130000"/>
                </a:lnSpc>
              </a:pPr>
              <a:endParaRPr lang="zh-CN" altLang="en-US" sz="1100" dirty="0">
                <a:solidFill>
                  <a:prstClr val="black">
                    <a:lumMod val="50000"/>
                    <a:lumOff val="50000"/>
                  </a:prstClr>
                </a:solidFill>
                <a:latin typeface="微软雅黑" pitchFamily="34" charset="-122"/>
                <a:ea typeface="微软雅黑" pitchFamily="34" charset="-122"/>
              </a:endParaRPr>
            </a:p>
          </p:txBody>
        </p:sp>
        <p:sp>
          <p:nvSpPr>
            <p:cNvPr id="18" name="TextBox 17"/>
            <p:cNvSpPr txBox="1"/>
            <p:nvPr/>
          </p:nvSpPr>
          <p:spPr>
            <a:xfrm>
              <a:off x="2142538" y="1249101"/>
              <a:ext cx="3364767" cy="400109"/>
            </a:xfrm>
            <a:prstGeom prst="rect">
              <a:avLst/>
            </a:prstGeom>
            <a:noFill/>
          </p:spPr>
          <p:txBody>
            <a:bodyPr wrap="none" rtlCol="0">
              <a:spAutoFit/>
            </a:bodyPr>
            <a:lstStyle/>
            <a:p>
              <a:r>
                <a:rPr lang="en-US" altLang="zh-CN" dirty="0">
                  <a:solidFill>
                    <a:schemeClr val="tx1">
                      <a:lumMod val="65000"/>
                      <a:lumOff val="35000"/>
                    </a:schemeClr>
                  </a:solidFill>
                  <a:latin typeface="BMW Type Global Bold" pitchFamily="2" charset="-122"/>
                  <a:ea typeface="BMW Type Global Bold" pitchFamily="2" charset="-122"/>
                  <a:cs typeface="BMW Type Global Bold" pitchFamily="2" charset="-122"/>
                </a:rPr>
                <a:t>PART   THREE         </a:t>
              </a:r>
              <a:r>
                <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活动政策</a:t>
              </a:r>
            </a:p>
          </p:txBody>
        </p:sp>
      </p:grpSp>
      <p:grpSp>
        <p:nvGrpSpPr>
          <p:cNvPr id="19" name="组合 54"/>
          <p:cNvGrpSpPr/>
          <p:nvPr/>
        </p:nvGrpSpPr>
        <p:grpSpPr>
          <a:xfrm>
            <a:off x="1206008" y="4208096"/>
            <a:ext cx="6979805" cy="578227"/>
            <a:chOff x="1336611" y="1249101"/>
            <a:chExt cx="6979805" cy="578226"/>
          </a:xfrm>
        </p:grpSpPr>
        <p:sp>
          <p:nvSpPr>
            <p:cNvPr id="20" name="TextBox 19"/>
            <p:cNvSpPr txBox="1"/>
            <p:nvPr/>
          </p:nvSpPr>
          <p:spPr>
            <a:xfrm>
              <a:off x="1336611" y="1249101"/>
              <a:ext cx="508473" cy="400109"/>
            </a:xfrm>
            <a:prstGeom prst="rect">
              <a:avLst/>
            </a:prstGeom>
            <a:noFill/>
          </p:spPr>
          <p:txBody>
            <a:bodyPr wrap="none" rtlCol="0">
              <a:spAutoFit/>
            </a:bodyPr>
            <a:lstStyle/>
            <a:p>
              <a:r>
                <a:rPr lang="en-US" altLang="zh-CN"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04</a:t>
              </a:r>
              <a:endPar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endParaRPr>
            </a:p>
          </p:txBody>
        </p:sp>
        <p:cxnSp>
          <p:nvCxnSpPr>
            <p:cNvPr id="21" name="直接连接符 20"/>
            <p:cNvCxnSpPr/>
            <p:nvPr/>
          </p:nvCxnSpPr>
          <p:spPr>
            <a:xfrm rot="5400000">
              <a:off x="1775826" y="1348676"/>
              <a:ext cx="357187" cy="21431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50222" y="1536350"/>
              <a:ext cx="5866194" cy="290977"/>
            </a:xfrm>
            <a:prstGeom prst="rect">
              <a:avLst/>
            </a:prstGeom>
            <a:noFill/>
          </p:spPr>
          <p:txBody>
            <a:bodyPr wrap="square" rtlCol="0">
              <a:spAutoFit/>
            </a:bodyPr>
            <a:lstStyle/>
            <a:p>
              <a:pPr>
                <a:lnSpc>
                  <a:spcPct val="130000"/>
                </a:lnSpc>
              </a:pPr>
              <a:endParaRPr lang="zh-CN" altLang="en-US" sz="1100" dirty="0">
                <a:solidFill>
                  <a:prstClr val="black">
                    <a:lumMod val="50000"/>
                    <a:lumOff val="50000"/>
                  </a:prstClr>
                </a:solidFill>
                <a:latin typeface="微软雅黑" pitchFamily="34" charset="-122"/>
                <a:ea typeface="微软雅黑" pitchFamily="34" charset="-122"/>
              </a:endParaRPr>
            </a:p>
          </p:txBody>
        </p:sp>
        <p:sp>
          <p:nvSpPr>
            <p:cNvPr id="23" name="TextBox 22"/>
            <p:cNvSpPr txBox="1"/>
            <p:nvPr/>
          </p:nvSpPr>
          <p:spPr>
            <a:xfrm>
              <a:off x="2142538" y="1249101"/>
              <a:ext cx="3348353" cy="400109"/>
            </a:xfrm>
            <a:prstGeom prst="rect">
              <a:avLst/>
            </a:prstGeom>
            <a:noFill/>
          </p:spPr>
          <p:txBody>
            <a:bodyPr wrap="none" rtlCol="0">
              <a:spAutoFit/>
            </a:bodyPr>
            <a:lstStyle/>
            <a:p>
              <a:r>
                <a:rPr lang="en-US" altLang="zh-CN" dirty="0">
                  <a:solidFill>
                    <a:schemeClr val="tx1">
                      <a:lumMod val="65000"/>
                      <a:lumOff val="35000"/>
                    </a:schemeClr>
                  </a:solidFill>
                  <a:latin typeface="BMW Type Global Bold" pitchFamily="2" charset="-122"/>
                  <a:ea typeface="BMW Type Global Bold" pitchFamily="2" charset="-122"/>
                  <a:cs typeface="BMW Type Global Bold" pitchFamily="2" charset="-122"/>
                </a:rPr>
                <a:t>PART   FOUR           </a:t>
              </a:r>
              <a:r>
                <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活动执行</a:t>
              </a:r>
            </a:p>
          </p:txBody>
        </p:sp>
      </p:grpSp>
      <p:grpSp>
        <p:nvGrpSpPr>
          <p:cNvPr id="24" name="组合 54"/>
          <p:cNvGrpSpPr/>
          <p:nvPr/>
        </p:nvGrpSpPr>
        <p:grpSpPr>
          <a:xfrm>
            <a:off x="1206008" y="4829623"/>
            <a:ext cx="6979805" cy="578227"/>
            <a:chOff x="1336611" y="1249101"/>
            <a:chExt cx="6979805" cy="578226"/>
          </a:xfrm>
        </p:grpSpPr>
        <p:sp>
          <p:nvSpPr>
            <p:cNvPr id="25" name="TextBox 24"/>
            <p:cNvSpPr txBox="1"/>
            <p:nvPr/>
          </p:nvSpPr>
          <p:spPr>
            <a:xfrm>
              <a:off x="1336611" y="1249101"/>
              <a:ext cx="508473" cy="400109"/>
            </a:xfrm>
            <a:prstGeom prst="rect">
              <a:avLst/>
            </a:prstGeom>
            <a:noFill/>
          </p:spPr>
          <p:txBody>
            <a:bodyPr wrap="none" rtlCol="0">
              <a:spAutoFit/>
            </a:bodyPr>
            <a:lstStyle/>
            <a:p>
              <a:r>
                <a:rPr lang="en-US" altLang="zh-CN"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05</a:t>
              </a:r>
              <a:endPar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endParaRPr>
            </a:p>
          </p:txBody>
        </p:sp>
        <p:cxnSp>
          <p:nvCxnSpPr>
            <p:cNvPr id="26" name="直接连接符 25"/>
            <p:cNvCxnSpPr/>
            <p:nvPr/>
          </p:nvCxnSpPr>
          <p:spPr>
            <a:xfrm rot="5400000">
              <a:off x="1775826" y="1348676"/>
              <a:ext cx="357187" cy="21431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50222" y="1536350"/>
              <a:ext cx="5866194" cy="290977"/>
            </a:xfrm>
            <a:prstGeom prst="rect">
              <a:avLst/>
            </a:prstGeom>
            <a:noFill/>
          </p:spPr>
          <p:txBody>
            <a:bodyPr wrap="square" rtlCol="0">
              <a:spAutoFit/>
            </a:bodyPr>
            <a:lstStyle/>
            <a:p>
              <a:pPr>
                <a:lnSpc>
                  <a:spcPct val="130000"/>
                </a:lnSpc>
              </a:pPr>
              <a:endParaRPr lang="zh-CN" altLang="en-US" sz="1100" dirty="0">
                <a:solidFill>
                  <a:prstClr val="black">
                    <a:lumMod val="50000"/>
                    <a:lumOff val="50000"/>
                  </a:prstClr>
                </a:solidFill>
                <a:latin typeface="微软雅黑" pitchFamily="34" charset="-122"/>
                <a:ea typeface="微软雅黑" pitchFamily="34" charset="-122"/>
              </a:endParaRPr>
            </a:p>
          </p:txBody>
        </p:sp>
        <p:sp>
          <p:nvSpPr>
            <p:cNvPr id="28" name="TextBox 27"/>
            <p:cNvSpPr txBox="1"/>
            <p:nvPr/>
          </p:nvSpPr>
          <p:spPr>
            <a:xfrm>
              <a:off x="2142538" y="1273841"/>
              <a:ext cx="3503844" cy="400109"/>
            </a:xfrm>
            <a:prstGeom prst="rect">
              <a:avLst/>
            </a:prstGeom>
            <a:noFill/>
          </p:spPr>
          <p:txBody>
            <a:bodyPr wrap="none" rtlCol="0">
              <a:spAutoFit/>
            </a:bodyPr>
            <a:lstStyle/>
            <a:p>
              <a:r>
                <a:rPr lang="en-US" altLang="zh-CN" dirty="0">
                  <a:solidFill>
                    <a:schemeClr val="tx1">
                      <a:lumMod val="65000"/>
                      <a:lumOff val="35000"/>
                    </a:schemeClr>
                  </a:solidFill>
                  <a:latin typeface="BMW Type Global Bold" pitchFamily="2" charset="-122"/>
                  <a:ea typeface="BMW Type Global Bold" pitchFamily="2" charset="-122"/>
                  <a:cs typeface="BMW Type Global Bold" pitchFamily="2" charset="-122"/>
                </a:rPr>
                <a:t> PART   FIVE             </a:t>
              </a:r>
              <a:r>
                <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活动宣传</a:t>
              </a:r>
              <a:r>
                <a:rPr lang="en-US" altLang="zh-CN" sz="2000" dirty="0">
                  <a:solidFill>
                    <a:schemeClr val="tx1">
                      <a:lumMod val="65000"/>
                      <a:lumOff val="35000"/>
                    </a:schemeClr>
                  </a:solidFill>
                  <a:latin typeface="BMW Type Global Bold" pitchFamily="2" charset="-122"/>
                  <a:ea typeface="BMW Type Global Bold" pitchFamily="2" charset="-122"/>
                  <a:cs typeface="BMW Type Global Bold" pitchFamily="2" charset="-122"/>
                </a:rPr>
                <a:t>  </a:t>
              </a:r>
              <a:endParaRPr lang="zh-CN" altLang="en-US" sz="2000" dirty="0">
                <a:solidFill>
                  <a:schemeClr val="tx1">
                    <a:lumMod val="65000"/>
                    <a:lumOff val="35000"/>
                  </a:schemeClr>
                </a:solidFill>
                <a:latin typeface="BMW Type Global Bold" pitchFamily="2" charset="-122"/>
                <a:ea typeface="BMW Type Global Bold" pitchFamily="2" charset="-122"/>
                <a:cs typeface="BMW Type Global Bold" pitchFamily="2" charset="-122"/>
              </a:endParaRPr>
            </a:p>
          </p:txBody>
        </p:sp>
      </p:grpSp>
    </p:spTree>
    <p:extLst>
      <p:ext uri="{BB962C8B-B14F-4D97-AF65-F5344CB8AC3E}">
        <p14:creationId xmlns:p14="http://schemas.microsoft.com/office/powerpoint/2010/main" val="267178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4177" y="1612442"/>
            <a:ext cx="142876" cy="35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TextBox 4"/>
          <p:cNvSpPr txBox="1"/>
          <p:nvPr/>
        </p:nvSpPr>
        <p:spPr>
          <a:xfrm>
            <a:off x="747052" y="1600300"/>
            <a:ext cx="2071703" cy="369332"/>
          </a:xfrm>
          <a:prstGeom prst="rect">
            <a:avLst/>
          </a:prstGeom>
          <a:noFill/>
        </p:spPr>
        <p:txBody>
          <a:bodyPr wrap="square" rtlCol="0">
            <a:spAutoFit/>
          </a:bodyPr>
          <a:lstStyle/>
          <a:p>
            <a:r>
              <a:rPr lang="zh-CN" altLang="en-US" dirty="0">
                <a:latin typeface="BMW Type Global Bold" pitchFamily="2" charset="-122"/>
                <a:ea typeface="BMW Type Global Bold" pitchFamily="2" charset="-122"/>
                <a:cs typeface="BMW Type Global Bold" pitchFamily="2" charset="-122"/>
              </a:rPr>
              <a:t>活动背景</a:t>
            </a:r>
          </a:p>
        </p:txBody>
      </p:sp>
      <p:grpSp>
        <p:nvGrpSpPr>
          <p:cNvPr id="6" name="组合 81"/>
          <p:cNvGrpSpPr/>
          <p:nvPr/>
        </p:nvGrpSpPr>
        <p:grpSpPr>
          <a:xfrm>
            <a:off x="890285" y="2214555"/>
            <a:ext cx="7858180" cy="3465131"/>
            <a:chOff x="45054" y="2339353"/>
            <a:chExt cx="10026611" cy="3372402"/>
          </a:xfrm>
        </p:grpSpPr>
        <p:grpSp>
          <p:nvGrpSpPr>
            <p:cNvPr id="7" name="组合 82"/>
            <p:cNvGrpSpPr/>
            <p:nvPr/>
          </p:nvGrpSpPr>
          <p:grpSpPr>
            <a:xfrm>
              <a:off x="545929" y="2617458"/>
              <a:ext cx="8614225" cy="1529529"/>
              <a:chOff x="102557" y="3158511"/>
              <a:chExt cx="8614225" cy="1529529"/>
            </a:xfrm>
          </p:grpSpPr>
          <p:cxnSp>
            <p:nvCxnSpPr>
              <p:cNvPr id="15" name="直接连接符 14"/>
              <p:cNvCxnSpPr/>
              <p:nvPr/>
            </p:nvCxnSpPr>
            <p:spPr>
              <a:xfrm>
                <a:off x="1971608" y="3923300"/>
                <a:ext cx="1276114" cy="1546"/>
              </a:xfrm>
              <a:prstGeom prst="line">
                <a:avLst/>
              </a:prstGeom>
              <a:ln w="28575" cap="rnd">
                <a:solidFill>
                  <a:srgbClr val="323232"/>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9" idx="7"/>
              </p:cNvCxnSpPr>
              <p:nvPr/>
            </p:nvCxnSpPr>
            <p:spPr>
              <a:xfrm rot="16200000" flipH="1" flipV="1">
                <a:off x="7827413" y="2783655"/>
                <a:ext cx="5098" cy="1245101"/>
              </a:xfrm>
              <a:prstGeom prst="line">
                <a:avLst/>
              </a:prstGeom>
              <a:ln w="28575" cap="rnd">
                <a:solidFill>
                  <a:srgbClr val="323232"/>
                </a:solidFill>
                <a:prstDash val="sysDot"/>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478286" y="3213788"/>
                <a:ext cx="1830260" cy="1341896"/>
              </a:xfrm>
              <a:prstGeom prst="ellipse">
                <a:avLst/>
              </a:prstGeom>
              <a:solidFill>
                <a:schemeClr val="bg1"/>
              </a:solidFill>
              <a:ln w="38100">
                <a:solidFill>
                  <a:srgbClr val="E37D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rgbClr val="FF9900"/>
                  </a:solidFill>
                </a:endParaRPr>
              </a:p>
            </p:txBody>
          </p:sp>
          <p:sp>
            <p:nvSpPr>
              <p:cNvPr id="18" name="椭圆 17"/>
              <p:cNvSpPr/>
              <p:nvPr/>
            </p:nvSpPr>
            <p:spPr>
              <a:xfrm>
                <a:off x="102557" y="3207141"/>
                <a:ext cx="1830261" cy="1341895"/>
              </a:xfrm>
              <a:prstGeom prst="ellipse">
                <a:avLst/>
              </a:prstGeom>
              <a:solidFill>
                <a:srgbClr val="FFFFFF"/>
              </a:solidFill>
              <a:ln w="38100">
                <a:solidFill>
                  <a:srgbClr val="456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18"/>
              <p:cNvSpPr/>
              <p:nvPr/>
            </p:nvSpPr>
            <p:spPr>
              <a:xfrm>
                <a:off x="6912224" y="3207140"/>
                <a:ext cx="1804558" cy="1341896"/>
              </a:xfrm>
              <a:prstGeom prst="ellipse">
                <a:avLst/>
              </a:prstGeom>
              <a:solidFill>
                <a:srgbClr val="FFFFFF"/>
              </a:solidFill>
              <a:ln w="38100">
                <a:solidFill>
                  <a:srgbClr val="019B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154918" y="4251077"/>
                <a:ext cx="585697" cy="436963"/>
              </a:xfrm>
              <a:prstGeom prst="ellipse">
                <a:avLst/>
              </a:prstGeom>
              <a:solidFill>
                <a:srgbClr val="4870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01</a:t>
                </a:r>
                <a:endParaRPr lang="zh-CN" altLang="en-US" b="1" dirty="0">
                  <a:latin typeface="微软雅黑" panose="020B0503020204020204" pitchFamily="34" charset="-122"/>
                  <a:ea typeface="微软雅黑" panose="020B0503020204020204" pitchFamily="34" charset="-122"/>
                </a:endParaRPr>
              </a:p>
            </p:txBody>
          </p:sp>
          <p:sp>
            <p:nvSpPr>
              <p:cNvPr id="21" name="椭圆 20"/>
              <p:cNvSpPr/>
              <p:nvPr/>
            </p:nvSpPr>
            <p:spPr>
              <a:xfrm>
                <a:off x="6854973" y="4131879"/>
                <a:ext cx="585697" cy="437012"/>
              </a:xfrm>
              <a:prstGeom prst="ellipse">
                <a:avLst/>
              </a:prstGeom>
              <a:solidFill>
                <a:srgbClr val="019B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03</a:t>
                </a:r>
                <a:endParaRPr lang="zh-CN" altLang="en-US" b="1" dirty="0">
                  <a:latin typeface="微软雅黑" panose="020B0503020204020204" pitchFamily="34" charset="-122"/>
                  <a:ea typeface="微软雅黑" panose="020B0503020204020204" pitchFamily="34" charset="-122"/>
                </a:endParaRPr>
              </a:p>
            </p:txBody>
          </p:sp>
          <p:sp>
            <p:nvSpPr>
              <p:cNvPr id="22" name="椭圆 21"/>
              <p:cNvSpPr/>
              <p:nvPr/>
            </p:nvSpPr>
            <p:spPr>
              <a:xfrm>
                <a:off x="4667349" y="3158511"/>
                <a:ext cx="585697" cy="436963"/>
              </a:xfrm>
              <a:prstGeom prst="ellipse">
                <a:avLst/>
              </a:prstGeom>
              <a:solidFill>
                <a:srgbClr val="E37D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dirty="0">
                    <a:latin typeface="微软雅黑" panose="020B0503020204020204" pitchFamily="34" charset="-122"/>
                    <a:ea typeface="微软雅黑" panose="020B0503020204020204" pitchFamily="34" charset="-122"/>
                  </a:rPr>
                  <a:t>02</a:t>
                </a:r>
                <a:endParaRPr lang="zh-CN" altLang="en-US" dirty="0">
                  <a:latin typeface="微软雅黑" panose="020B0503020204020204" pitchFamily="34" charset="-122"/>
                  <a:ea typeface="微软雅黑" panose="020B0503020204020204" pitchFamily="34" charset="-122"/>
                </a:endParaRPr>
              </a:p>
            </p:txBody>
          </p:sp>
          <p:sp>
            <p:nvSpPr>
              <p:cNvPr id="23" name="椭圆 22"/>
              <p:cNvSpPr/>
              <p:nvPr/>
            </p:nvSpPr>
            <p:spPr>
              <a:xfrm>
                <a:off x="3156571" y="3853774"/>
                <a:ext cx="229670" cy="174716"/>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文本框 83"/>
            <p:cNvSpPr txBox="1"/>
            <p:nvPr/>
          </p:nvSpPr>
          <p:spPr>
            <a:xfrm>
              <a:off x="45054" y="4308346"/>
              <a:ext cx="2552228" cy="140340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BMW Type Global Light" pitchFamily="2" charset="-122"/>
                  <a:ea typeface="BMW Type Global Light" pitchFamily="2" charset="-122"/>
                  <a:cs typeface="BMW Type Global Light" pitchFamily="2" charset="-122"/>
                </a:rPr>
                <a:t>本店位于艮山东路</a:t>
              </a:r>
              <a:r>
                <a:rPr lang="en-US" altLang="zh-CN" sz="1200" dirty="0">
                  <a:solidFill>
                    <a:schemeClr val="tx1">
                      <a:lumMod val="75000"/>
                      <a:lumOff val="25000"/>
                    </a:schemeClr>
                  </a:solidFill>
                  <a:latin typeface="BMW Type Global Light" pitchFamily="2" charset="-122"/>
                  <a:ea typeface="BMW Type Global Light" pitchFamily="2" charset="-122"/>
                  <a:cs typeface="BMW Type Global Light" pitchFamily="2" charset="-122"/>
                </a:rPr>
                <a:t>170</a:t>
              </a:r>
              <a:r>
                <a:rPr lang="zh-CN" altLang="en-US" sz="1200" dirty="0">
                  <a:solidFill>
                    <a:schemeClr val="tx1">
                      <a:lumMod val="75000"/>
                      <a:lumOff val="25000"/>
                    </a:schemeClr>
                  </a:solidFill>
                  <a:latin typeface="BMW Type Global Light" pitchFamily="2" charset="-122"/>
                  <a:ea typeface="BMW Type Global Light" pitchFamily="2" charset="-122"/>
                  <a:cs typeface="BMW Type Global Light" pitchFamily="2" charset="-122"/>
                </a:rPr>
                <a:t>号，开业两年之久具备一定固定客源，但因道路改建本店周围商户已搬迁，客户进店量急剧下降。</a:t>
              </a:r>
            </a:p>
          </p:txBody>
        </p:sp>
        <p:sp>
          <p:nvSpPr>
            <p:cNvPr id="9" name="文本框 84"/>
            <p:cNvSpPr txBox="1"/>
            <p:nvPr/>
          </p:nvSpPr>
          <p:spPr>
            <a:xfrm>
              <a:off x="5525510" y="2339353"/>
              <a:ext cx="1800199" cy="327685"/>
            </a:xfrm>
            <a:prstGeom prst="rect">
              <a:avLst/>
            </a:prstGeom>
            <a:noFill/>
          </p:spPr>
          <p:txBody>
            <a:bodyPr wrap="square" rtlCol="0">
              <a:spAutoFit/>
            </a:bodyPr>
            <a:lstStyle/>
            <a:p>
              <a:pPr algn="ctr">
                <a:lnSpc>
                  <a:spcPct val="15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86"/>
            <p:cNvSpPr txBox="1"/>
            <p:nvPr/>
          </p:nvSpPr>
          <p:spPr>
            <a:xfrm>
              <a:off x="3622762" y="4286087"/>
              <a:ext cx="2438257" cy="140340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BMW Type Global Light" pitchFamily="2" charset="-122"/>
                  <a:ea typeface="BMW Type Global Light" pitchFamily="2" charset="-122"/>
                  <a:cs typeface="BMW Type Global Light" pitchFamily="2" charset="-122"/>
                </a:rPr>
                <a:t>与客户保持良好的持续联系有助于维护客户关系，既让客户感受宝马良好的企业文化，又增加潜在客户</a:t>
              </a:r>
            </a:p>
          </p:txBody>
        </p:sp>
        <p:sp>
          <p:nvSpPr>
            <p:cNvPr id="11" name="文本框 87"/>
            <p:cNvSpPr txBox="1"/>
            <p:nvPr/>
          </p:nvSpPr>
          <p:spPr>
            <a:xfrm>
              <a:off x="6881381" y="4286087"/>
              <a:ext cx="3190284" cy="1403409"/>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BMW Type Global Light" pitchFamily="2" charset="-122"/>
                  <a:ea typeface="BMW Type Global Light" pitchFamily="2" charset="-122"/>
                  <a:cs typeface="BMW Type Global Light" pitchFamily="2" charset="-122"/>
                </a:rPr>
                <a:t>通过结合大客户，售后服务进社区，进企业等活动，维护企业内宝马客户。本次活动以结合高校外拓活动为出发点，从客户对车辆的体验，从而来提升客户对车辆的了解。</a:t>
              </a:r>
            </a:p>
          </p:txBody>
        </p:sp>
        <p:sp>
          <p:nvSpPr>
            <p:cNvPr id="12" name="文本框 88"/>
            <p:cNvSpPr txBox="1"/>
            <p:nvPr/>
          </p:nvSpPr>
          <p:spPr>
            <a:xfrm>
              <a:off x="566649" y="3104141"/>
              <a:ext cx="1620001" cy="403444"/>
            </a:xfrm>
            <a:prstGeom prst="rect">
              <a:avLst/>
            </a:prstGeom>
            <a:noFill/>
          </p:spPr>
          <p:txBody>
            <a:bodyPr wrap="square" rtlCol="0">
              <a:spAutoFit/>
            </a:bodyPr>
            <a:lstStyle/>
            <a:p>
              <a:pPr algn="ctr">
                <a:lnSpc>
                  <a:spcPct val="150000"/>
                </a:lnSpc>
              </a:pPr>
              <a:r>
                <a:rPr lang="zh-CN" altLang="en-US" sz="1600" dirty="0">
                  <a:solidFill>
                    <a:srgbClr val="3B67AD"/>
                  </a:solidFill>
                  <a:latin typeface="BMW Type Global Bold" pitchFamily="2" charset="-122"/>
                  <a:ea typeface="BMW Type Global Bold" pitchFamily="2" charset="-122"/>
                  <a:cs typeface="BMW Type Global Bold" pitchFamily="2" charset="-122"/>
                </a:rPr>
                <a:t>自店特色</a:t>
              </a:r>
            </a:p>
          </p:txBody>
        </p:sp>
        <p:sp>
          <p:nvSpPr>
            <p:cNvPr id="13" name="文本框 89"/>
            <p:cNvSpPr txBox="1"/>
            <p:nvPr/>
          </p:nvSpPr>
          <p:spPr>
            <a:xfrm>
              <a:off x="7449006" y="3104141"/>
              <a:ext cx="1619999" cy="403444"/>
            </a:xfrm>
            <a:prstGeom prst="rect">
              <a:avLst/>
            </a:prstGeom>
            <a:noFill/>
          </p:spPr>
          <p:txBody>
            <a:bodyPr wrap="square" rtlCol="0">
              <a:spAutoFit/>
            </a:bodyPr>
            <a:lstStyle/>
            <a:p>
              <a:pPr algn="ctr">
                <a:lnSpc>
                  <a:spcPct val="150000"/>
                </a:lnSpc>
              </a:pPr>
              <a:r>
                <a:rPr lang="zh-CN" altLang="en-US" sz="1600" dirty="0">
                  <a:solidFill>
                    <a:srgbClr val="019B8B"/>
                  </a:solidFill>
                  <a:latin typeface="BMW Type Global Bold" pitchFamily="2" charset="-122"/>
                  <a:ea typeface="BMW Type Global Bold" pitchFamily="2" charset="-122"/>
                  <a:cs typeface="BMW Type Global Bold" pitchFamily="2" charset="-122"/>
                </a:rPr>
                <a:t>推广形式</a:t>
              </a:r>
            </a:p>
          </p:txBody>
        </p:sp>
        <p:sp>
          <p:nvSpPr>
            <p:cNvPr id="14" name="文本框 91"/>
            <p:cNvSpPr txBox="1"/>
            <p:nvPr/>
          </p:nvSpPr>
          <p:spPr>
            <a:xfrm>
              <a:off x="3743457" y="3104141"/>
              <a:ext cx="2187624" cy="403444"/>
            </a:xfrm>
            <a:prstGeom prst="rect">
              <a:avLst/>
            </a:prstGeom>
            <a:noFill/>
          </p:spPr>
          <p:txBody>
            <a:bodyPr wrap="square" rtlCol="0">
              <a:spAutoFit/>
            </a:bodyPr>
            <a:lstStyle/>
            <a:p>
              <a:pPr algn="ctr">
                <a:lnSpc>
                  <a:spcPct val="150000"/>
                </a:lnSpc>
              </a:pPr>
              <a:r>
                <a:rPr lang="zh-CN" altLang="en-US" sz="1600" dirty="0">
                  <a:solidFill>
                    <a:srgbClr val="E37D34"/>
                  </a:solidFill>
                  <a:latin typeface="BMW Type Global Bold" pitchFamily="2" charset="-122"/>
                  <a:ea typeface="BMW Type Global Bold" pitchFamily="2" charset="-122"/>
                  <a:cs typeface="BMW Type Global Bold" pitchFamily="2" charset="-122"/>
                </a:rPr>
                <a:t>活动目的</a:t>
              </a:r>
            </a:p>
          </p:txBody>
        </p:sp>
      </p:grpSp>
      <p:cxnSp>
        <p:nvCxnSpPr>
          <p:cNvPr id="26" name="直接连接符 25"/>
          <p:cNvCxnSpPr/>
          <p:nvPr/>
        </p:nvCxnSpPr>
        <p:spPr>
          <a:xfrm>
            <a:off x="5359529" y="3286124"/>
            <a:ext cx="1000132" cy="1589"/>
          </a:xfrm>
          <a:prstGeom prst="line">
            <a:avLst/>
          </a:prstGeom>
          <a:ln w="28575" cap="rnd">
            <a:solidFill>
              <a:srgbClr val="323232"/>
            </a:solidFill>
            <a:prstDash val="sysDot"/>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6322536" y="3214687"/>
            <a:ext cx="180000" cy="179520"/>
          </a:xfrm>
          <a:prstGeom prst="ellipse">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599154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177" y="2348880"/>
            <a:ext cx="6984776" cy="3353482"/>
          </a:xfrm>
          <a:prstGeom prst="rect">
            <a:avLst/>
          </a:prstGeom>
          <a:noFill/>
        </p:spPr>
        <p:txBody>
          <a:bodyPr wrap="square" rtlCol="0">
            <a:spAutoFit/>
          </a:bodyPr>
          <a:lstStyle/>
          <a:p>
            <a:pPr marL="342900" lvl="0" indent="-342900">
              <a:lnSpc>
                <a:spcPct val="150000"/>
              </a:lnSpc>
              <a:spcBef>
                <a:spcPct val="20000"/>
              </a:spcBef>
              <a:defRPr/>
            </a:pPr>
            <a:r>
              <a:rPr lang="zh-CN" altLang="en-US" sz="1600" dirty="0">
                <a:latin typeface="BMW Type Global Pro Regular" pitchFamily="2" charset="0"/>
                <a:ea typeface="BMW Type Global Pro Regular" pitchFamily="2" charset="0"/>
                <a:cs typeface="BMW Type Global Pro Regular" pitchFamily="2" charset="0"/>
              </a:rPr>
              <a:t>活动主题：足不出户   尽享便利</a:t>
            </a:r>
            <a:endParaRPr lang="en-US" altLang="zh-CN" sz="1600" dirty="0">
              <a:latin typeface="BMW Type Global Pro Regular" pitchFamily="2" charset="0"/>
              <a:ea typeface="BMW Type Global Pro Regular" pitchFamily="2" charset="0"/>
              <a:cs typeface="BMW Type Global Pro Regular" pitchFamily="2" charset="0"/>
            </a:endParaRPr>
          </a:p>
          <a:p>
            <a:pPr marL="342900" lvl="0" indent="-342900">
              <a:lnSpc>
                <a:spcPct val="150000"/>
              </a:lnSpc>
              <a:spcBef>
                <a:spcPct val="20000"/>
              </a:spcBef>
              <a:defRPr/>
            </a:pPr>
            <a:r>
              <a:rPr lang="en-US" altLang="zh-CN" sz="1600" dirty="0">
                <a:latin typeface="BMW Type Global Pro Regular" pitchFamily="2" charset="0"/>
                <a:ea typeface="BMW Type Global Pro Regular" pitchFamily="2" charset="0"/>
                <a:cs typeface="BMW Type Global Pro Regular" pitchFamily="2" charset="0"/>
              </a:rPr>
              <a:t>                     </a:t>
            </a:r>
            <a:r>
              <a:rPr lang="zh-CN" altLang="en-US" sz="1600" dirty="0">
                <a:latin typeface="BMW Type Global Pro Regular" pitchFamily="2" charset="0"/>
                <a:ea typeface="BMW Type Global Pro Regular" pitchFamily="2" charset="0"/>
                <a:cs typeface="BMW Type Global Pro Regular" pitchFamily="2" charset="0"/>
              </a:rPr>
              <a:t> 杭州金昌辰宝大客户高校巡展活动</a:t>
            </a:r>
            <a:endParaRPr lang="en-US" altLang="zh-CN" sz="1600" dirty="0">
              <a:latin typeface="BMW Type Global Pro Regular" pitchFamily="2" charset="0"/>
              <a:ea typeface="BMW Type Global Pro Regular" pitchFamily="2" charset="0"/>
              <a:cs typeface="BMW Type Global Pro Regular" pitchFamily="2" charset="0"/>
            </a:endParaRPr>
          </a:p>
          <a:p>
            <a:pPr marL="342900" lvl="0" indent="-342900">
              <a:lnSpc>
                <a:spcPct val="150000"/>
              </a:lnSpc>
              <a:spcBef>
                <a:spcPct val="20000"/>
              </a:spcBef>
              <a:defRPr/>
            </a:pPr>
            <a:r>
              <a:rPr lang="zh-CN" altLang="en-US" sz="1600" dirty="0">
                <a:latin typeface="BMW Type Global Pro Regular" pitchFamily="2" charset="0"/>
                <a:ea typeface="BMW Type Global Pro Regular" pitchFamily="2" charset="0"/>
                <a:cs typeface="BMW Type Global Pro Regular" pitchFamily="2" charset="0"/>
              </a:rPr>
              <a:t>活动时间：</a:t>
            </a:r>
            <a:r>
              <a:rPr lang="en-US" altLang="zh-CN" sz="1600" dirty="0">
                <a:latin typeface="BMW Type Global Pro Regular" pitchFamily="2" charset="0"/>
                <a:ea typeface="BMW Type Global Pro Regular" pitchFamily="2" charset="0"/>
                <a:cs typeface="BMW Type Global Pro Regular" pitchFamily="2" charset="0"/>
              </a:rPr>
              <a:t>2018</a:t>
            </a:r>
            <a:r>
              <a:rPr lang="zh-CN" altLang="en-US" sz="1600" dirty="0">
                <a:latin typeface="BMW Type Global Pro Regular" pitchFamily="2" charset="0"/>
                <a:ea typeface="BMW Type Global Pro Regular" pitchFamily="2" charset="0"/>
                <a:cs typeface="BMW Type Global Pro Regular" pitchFamily="2" charset="0"/>
              </a:rPr>
              <a:t>年</a:t>
            </a:r>
            <a:r>
              <a:rPr lang="en-US" altLang="zh-CN" sz="1600" dirty="0">
                <a:latin typeface="BMW Type Global Pro Regular" pitchFamily="2" charset="0"/>
                <a:ea typeface="BMW Type Global Pro Regular" pitchFamily="2" charset="0"/>
                <a:cs typeface="BMW Type Global Pro Regular" pitchFamily="2" charset="0"/>
              </a:rPr>
              <a:t>4</a:t>
            </a:r>
            <a:r>
              <a:rPr lang="zh-CN" altLang="en-US" sz="1600" dirty="0">
                <a:latin typeface="BMW Type Global Pro Regular" pitchFamily="2" charset="0"/>
                <a:ea typeface="BMW Type Global Pro Regular" pitchFamily="2" charset="0"/>
                <a:cs typeface="BMW Type Global Pro Regular" pitchFamily="2" charset="0"/>
              </a:rPr>
              <a:t>月</a:t>
            </a:r>
            <a:r>
              <a:rPr lang="en-US" altLang="zh-CN" sz="1600" dirty="0">
                <a:latin typeface="BMW Type Global Pro Regular" pitchFamily="2" charset="0"/>
                <a:ea typeface="BMW Type Global Pro Regular" pitchFamily="2" charset="0"/>
                <a:cs typeface="BMW Type Global Pro Regular" pitchFamily="2" charset="0"/>
              </a:rPr>
              <a:t>17</a:t>
            </a:r>
            <a:r>
              <a:rPr lang="zh-CN" altLang="en-US" sz="1600" dirty="0">
                <a:latin typeface="BMW Type Global Pro Regular" pitchFamily="2" charset="0"/>
                <a:ea typeface="BMW Type Global Pro Regular" pitchFamily="2" charset="0"/>
                <a:cs typeface="BMW Type Global Pro Regular" pitchFamily="2" charset="0"/>
              </a:rPr>
              <a:t>日</a:t>
            </a:r>
            <a:endParaRPr lang="en-US" altLang="zh-CN" sz="1600" dirty="0">
              <a:latin typeface="BMW Type Global Pro Regular" pitchFamily="2" charset="0"/>
              <a:ea typeface="BMW Type Global Pro Regular" pitchFamily="2" charset="0"/>
              <a:cs typeface="BMW Type Global Pro Regular" pitchFamily="2" charset="0"/>
            </a:endParaRPr>
          </a:p>
          <a:p>
            <a:pPr marL="342900" lvl="0" indent="-342900">
              <a:lnSpc>
                <a:spcPct val="150000"/>
              </a:lnSpc>
              <a:spcBef>
                <a:spcPct val="20000"/>
              </a:spcBef>
              <a:defRPr/>
            </a:pPr>
            <a:r>
              <a:rPr lang="zh-CN" altLang="en-US" sz="1600" dirty="0">
                <a:latin typeface="BMW Type Global Pro Regular" pitchFamily="2" charset="0"/>
                <a:ea typeface="BMW Type Global Pro Regular" pitchFamily="2" charset="0"/>
                <a:cs typeface="BMW Type Global Pro Regular" pitchFamily="2" charset="0"/>
              </a:rPr>
              <a:t>活动形式：企业外展</a:t>
            </a:r>
            <a:endParaRPr lang="en-US" altLang="zh-CN" sz="1600" dirty="0">
              <a:latin typeface="BMW Type Global Pro Regular" pitchFamily="2" charset="0"/>
              <a:ea typeface="BMW Type Global Pro Regular" pitchFamily="2" charset="0"/>
              <a:cs typeface="BMW Type Global Pro Regular" pitchFamily="2" charset="0"/>
            </a:endParaRPr>
          </a:p>
          <a:p>
            <a:pPr marL="342900" lvl="0" indent="-342900">
              <a:lnSpc>
                <a:spcPct val="150000"/>
              </a:lnSpc>
              <a:spcBef>
                <a:spcPct val="20000"/>
              </a:spcBef>
              <a:defRPr/>
            </a:pPr>
            <a:r>
              <a:rPr lang="zh-CN" altLang="en-US" sz="1600" dirty="0">
                <a:latin typeface="BMW Type Global Pro Regular" pitchFamily="2" charset="0"/>
                <a:ea typeface="BMW Type Global Pro Regular" pitchFamily="2" charset="0"/>
                <a:cs typeface="BMW Type Global Pro Regular" pitchFamily="2" charset="0"/>
              </a:rPr>
              <a:t>活动地点：浙江经贸职业技术学院</a:t>
            </a:r>
            <a:endParaRPr lang="en-US" altLang="zh-CN" sz="1600" dirty="0">
              <a:latin typeface="BMW Type Global Pro Regular" pitchFamily="2" charset="0"/>
              <a:ea typeface="BMW Type Global Pro Regular" pitchFamily="2" charset="0"/>
              <a:cs typeface="BMW Type Global Pro Regular" pitchFamily="2" charset="0"/>
            </a:endParaRPr>
          </a:p>
          <a:p>
            <a:pPr marL="342900" lvl="0" indent="-342900">
              <a:lnSpc>
                <a:spcPct val="150000"/>
              </a:lnSpc>
              <a:spcBef>
                <a:spcPct val="20000"/>
              </a:spcBef>
              <a:defRPr/>
            </a:pPr>
            <a:r>
              <a:rPr lang="zh-CN" altLang="en-US" sz="1600" dirty="0">
                <a:latin typeface="BMW Type Global Pro Regular" pitchFamily="2" charset="0"/>
                <a:ea typeface="BMW Type Global Pro Regular" pitchFamily="2" charset="0"/>
                <a:cs typeface="BMW Type Global Pro Regular" pitchFamily="2" charset="0"/>
              </a:rPr>
              <a:t>活动目标：潜客</a:t>
            </a:r>
            <a:r>
              <a:rPr lang="en-US" altLang="zh-CN" sz="1600" dirty="0">
                <a:latin typeface="BMW Type Global Pro Regular" pitchFamily="2" charset="0"/>
                <a:ea typeface="BMW Type Global Pro Regular" pitchFamily="2" charset="0"/>
                <a:cs typeface="BMW Type Global Pro Regular" pitchFamily="2" charset="0"/>
              </a:rPr>
              <a:t>10</a:t>
            </a:r>
            <a:r>
              <a:rPr lang="zh-CN" altLang="en-US" sz="1600" dirty="0">
                <a:latin typeface="BMW Type Global Pro Regular" pitchFamily="2" charset="0"/>
                <a:ea typeface="BMW Type Global Pro Regular" pitchFamily="2" charset="0"/>
                <a:cs typeface="BMW Type Global Pro Regular" pitchFamily="2" charset="0"/>
              </a:rPr>
              <a:t>组</a:t>
            </a:r>
            <a:endParaRPr lang="en-US" altLang="zh-CN" sz="1600" dirty="0">
              <a:latin typeface="BMW Type Global Pro Regular" pitchFamily="2" charset="0"/>
              <a:ea typeface="BMW Type Global Pro Regular" pitchFamily="2" charset="0"/>
              <a:cs typeface="BMW Type Global Pro Regular" pitchFamily="2" charset="0"/>
            </a:endParaRPr>
          </a:p>
          <a:p>
            <a:pPr marL="342900" lvl="0" indent="-342900">
              <a:lnSpc>
                <a:spcPct val="150000"/>
              </a:lnSpc>
              <a:spcBef>
                <a:spcPct val="20000"/>
              </a:spcBef>
              <a:defRPr/>
            </a:pPr>
            <a:r>
              <a:rPr lang="zh-CN" altLang="en-US" sz="1600" dirty="0">
                <a:latin typeface="BMW Type Global Pro Regular" pitchFamily="2" charset="0"/>
                <a:ea typeface="BMW Type Global Pro Regular" pitchFamily="2" charset="0"/>
                <a:cs typeface="BMW Type Global Pro Regular" pitchFamily="2" charset="0"/>
              </a:rPr>
              <a:t>活动针对人群：校内在我店购车宝马车主及宝马潜客。</a:t>
            </a:r>
            <a:endParaRPr lang="en-US" altLang="zh-CN" sz="1600" dirty="0">
              <a:latin typeface="BMW Type Global Pro Regular" pitchFamily="2" charset="0"/>
              <a:ea typeface="BMW Type Global Pro Regular" pitchFamily="2" charset="0"/>
              <a:cs typeface="BMW Type Global Pro Regular" pitchFamily="2" charset="0"/>
            </a:endParaRPr>
          </a:p>
          <a:p>
            <a:pPr marL="342900" lvl="0" indent="-342900">
              <a:lnSpc>
                <a:spcPct val="150000"/>
              </a:lnSpc>
              <a:spcBef>
                <a:spcPct val="20000"/>
              </a:spcBef>
              <a:defRPr/>
            </a:pPr>
            <a:endParaRPr lang="en-US" altLang="zh-CN" sz="1600" dirty="0">
              <a:latin typeface="BMW Type Global Pro Regular" pitchFamily="2" charset="0"/>
              <a:ea typeface="BMW Type Global Pro Regular" pitchFamily="2" charset="0"/>
              <a:cs typeface="BMW Type Global Pro Regular" pitchFamily="2" charset="0"/>
            </a:endParaRPr>
          </a:p>
        </p:txBody>
      </p:sp>
      <p:sp>
        <p:nvSpPr>
          <p:cNvPr id="6" name="矩形 5">
            <a:extLst>
              <a:ext uri="{FF2B5EF4-FFF2-40B4-BE49-F238E27FC236}">
                <a16:creationId xmlns:a16="http://schemas.microsoft.com/office/drawing/2014/main" id="{8BCB820A-DB39-4ECE-8BC5-9497573C656D}"/>
              </a:ext>
            </a:extLst>
          </p:cNvPr>
          <p:cNvSpPr/>
          <p:nvPr/>
        </p:nvSpPr>
        <p:spPr>
          <a:xfrm>
            <a:off x="604177" y="1612442"/>
            <a:ext cx="142876" cy="35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TextBox 4">
            <a:extLst>
              <a:ext uri="{FF2B5EF4-FFF2-40B4-BE49-F238E27FC236}">
                <a16:creationId xmlns:a16="http://schemas.microsoft.com/office/drawing/2014/main" id="{3022D99D-61DD-412A-9477-D0F17179A5E3}"/>
              </a:ext>
            </a:extLst>
          </p:cNvPr>
          <p:cNvSpPr txBox="1"/>
          <p:nvPr/>
        </p:nvSpPr>
        <p:spPr>
          <a:xfrm>
            <a:off x="747052" y="1600300"/>
            <a:ext cx="2071703" cy="369332"/>
          </a:xfrm>
          <a:prstGeom prst="rect">
            <a:avLst/>
          </a:prstGeom>
          <a:noFill/>
        </p:spPr>
        <p:txBody>
          <a:bodyPr wrap="square" rtlCol="0">
            <a:spAutoFit/>
          </a:bodyPr>
          <a:lstStyle/>
          <a:p>
            <a:r>
              <a:rPr lang="zh-CN" altLang="en-US" dirty="0">
                <a:latin typeface="BMW Type Global Bold" pitchFamily="2" charset="-122"/>
                <a:ea typeface="BMW Type Global Bold" pitchFamily="2" charset="-122"/>
                <a:cs typeface="BMW Type Global Bold" pitchFamily="2" charset="-122"/>
              </a:rPr>
              <a:t>活动概述</a:t>
            </a:r>
          </a:p>
        </p:txBody>
      </p:sp>
      <p:pic>
        <p:nvPicPr>
          <p:cNvPr id="8" name="图片 7">
            <a:extLst>
              <a:ext uri="{FF2B5EF4-FFF2-40B4-BE49-F238E27FC236}">
                <a16:creationId xmlns:a16="http://schemas.microsoft.com/office/drawing/2014/main" id="{5D548753-6F20-4AC0-A07F-4549B0AC0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2492896"/>
            <a:ext cx="3168351" cy="2212994"/>
          </a:xfrm>
          <a:prstGeom prst="rect">
            <a:avLst/>
          </a:prstGeom>
        </p:spPr>
      </p:pic>
    </p:spTree>
    <p:extLst>
      <p:ext uri="{BB962C8B-B14F-4D97-AF65-F5344CB8AC3E}">
        <p14:creationId xmlns:p14="http://schemas.microsoft.com/office/powerpoint/2010/main" val="156656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3007" y="2408014"/>
            <a:ext cx="4649169" cy="2816156"/>
          </a:xfrm>
          <a:prstGeom prst="rect">
            <a:avLst/>
          </a:prstGeom>
          <a:noFill/>
        </p:spPr>
        <p:txBody>
          <a:bodyPr wrap="square" rtlCol="0">
            <a:spAutoFit/>
          </a:bodyPr>
          <a:lstStyle/>
          <a:p>
            <a:pPr>
              <a:spcBef>
                <a:spcPts val="600"/>
              </a:spcBef>
              <a:spcAft>
                <a:spcPts val="600"/>
              </a:spcAft>
            </a:pPr>
            <a:r>
              <a:rPr lang="zh-CN" altLang="en-US" sz="1200" b="1" dirty="0">
                <a:latin typeface="BMW Type Global Light" pitchFamily="2" charset="-122"/>
                <a:ea typeface="BMW Type Global Light" pitchFamily="2" charset="-122"/>
                <a:cs typeface="BMW Type Global Light" pitchFamily="2" charset="-122"/>
              </a:rPr>
              <a:t>参与活动单位：</a:t>
            </a:r>
            <a:endParaRPr lang="en-US" altLang="zh-CN" sz="1200" b="1" dirty="0">
              <a:latin typeface="BMW Type Global Light" pitchFamily="2" charset="-122"/>
              <a:ea typeface="BMW Type Global Light" pitchFamily="2" charset="-122"/>
              <a:cs typeface="BMW Type Global Light" pitchFamily="2" charset="-122"/>
            </a:endParaRPr>
          </a:p>
          <a:p>
            <a:pPr indent="457200"/>
            <a:r>
              <a:rPr lang="zh-CN" altLang="en-US" sz="1600" dirty="0">
                <a:latin typeface="BMW Type Global Light" pitchFamily="2" charset="-122"/>
                <a:ea typeface="BMW Type Global Light" pitchFamily="2" charset="-122"/>
                <a:cs typeface="BMW Type Global Light" pitchFamily="2" charset="-122"/>
              </a:rPr>
              <a:t>浙江经贸职业技术学院是由浙江省供销社举办的以商贸流通类专业为主体的全日制公办高职学院。</a:t>
            </a:r>
            <a:endParaRPr lang="en-US" altLang="zh-CN" sz="1600" dirty="0">
              <a:latin typeface="BMW Type Global Light" pitchFamily="2" charset="-122"/>
              <a:ea typeface="BMW Type Global Light" pitchFamily="2" charset="-122"/>
              <a:cs typeface="BMW Type Global Light" pitchFamily="2" charset="-122"/>
            </a:endParaRPr>
          </a:p>
          <a:p>
            <a:pPr indent="457200"/>
            <a:r>
              <a:rPr lang="zh-CN" altLang="en-US" sz="1600" dirty="0">
                <a:latin typeface="BMW Type Global Light" pitchFamily="2" charset="-122"/>
                <a:ea typeface="BMW Type Global Light" pitchFamily="2" charset="-122"/>
                <a:cs typeface="BMW Type Global Light" pitchFamily="2" charset="-122"/>
              </a:rPr>
              <a:t>学院位于浙江省杭州市下沙高教园区东区，占地</a:t>
            </a:r>
            <a:r>
              <a:rPr lang="en-US" altLang="zh-CN" sz="1600" dirty="0">
                <a:latin typeface="BMW Type Global Light" pitchFamily="2" charset="-122"/>
                <a:ea typeface="BMW Type Global Light" pitchFamily="2" charset="-122"/>
                <a:cs typeface="BMW Type Global Light" pitchFamily="2" charset="-122"/>
              </a:rPr>
              <a:t>575</a:t>
            </a:r>
            <a:r>
              <a:rPr lang="zh-CN" altLang="en-US" sz="1600" dirty="0">
                <a:latin typeface="BMW Type Global Light" pitchFamily="2" charset="-122"/>
                <a:ea typeface="BMW Type Global Light" pitchFamily="2" charset="-122"/>
                <a:cs typeface="BMW Type Global Light" pitchFamily="2" charset="-122"/>
              </a:rPr>
              <a:t>亩，建筑面积</a:t>
            </a:r>
            <a:r>
              <a:rPr lang="en-US" altLang="zh-CN" sz="1600" dirty="0">
                <a:latin typeface="BMW Type Global Light" pitchFamily="2" charset="-122"/>
                <a:ea typeface="BMW Type Global Light" pitchFamily="2" charset="-122"/>
                <a:cs typeface="BMW Type Global Light" pitchFamily="2" charset="-122"/>
              </a:rPr>
              <a:t>25</a:t>
            </a:r>
            <a:r>
              <a:rPr lang="zh-CN" altLang="en-US" sz="1600" dirty="0">
                <a:latin typeface="BMW Type Global Light" pitchFamily="2" charset="-122"/>
                <a:ea typeface="BMW Type Global Light" pitchFamily="2" charset="-122"/>
                <a:cs typeface="BMW Type Global Light" pitchFamily="2" charset="-122"/>
              </a:rPr>
              <a:t>万平方米。教学仪器设备总值</a:t>
            </a:r>
            <a:r>
              <a:rPr lang="en-US" altLang="zh-CN" sz="1600" dirty="0">
                <a:latin typeface="BMW Type Global Light" pitchFamily="2" charset="-122"/>
                <a:ea typeface="BMW Type Global Light" pitchFamily="2" charset="-122"/>
                <a:cs typeface="BMW Type Global Light" pitchFamily="2" charset="-122"/>
              </a:rPr>
              <a:t>1.2</a:t>
            </a:r>
            <a:r>
              <a:rPr lang="zh-CN" altLang="en-US" sz="1600" dirty="0">
                <a:latin typeface="BMW Type Global Light" pitchFamily="2" charset="-122"/>
                <a:ea typeface="BMW Type Global Light" pitchFamily="2" charset="-122"/>
                <a:cs typeface="BMW Type Global Light" pitchFamily="2" charset="-122"/>
              </a:rPr>
              <a:t>亿元，图书馆藏书</a:t>
            </a:r>
            <a:r>
              <a:rPr lang="en-US" altLang="zh-CN" sz="1600" dirty="0">
                <a:latin typeface="BMW Type Global Light" pitchFamily="2" charset="-122"/>
                <a:ea typeface="BMW Type Global Light" pitchFamily="2" charset="-122"/>
                <a:cs typeface="BMW Type Global Light" pitchFamily="2" charset="-122"/>
              </a:rPr>
              <a:t>75</a:t>
            </a:r>
            <a:r>
              <a:rPr lang="zh-CN" altLang="en-US" sz="1600" dirty="0">
                <a:latin typeface="BMW Type Global Light" pitchFamily="2" charset="-122"/>
                <a:ea typeface="BMW Type Global Light" pitchFamily="2" charset="-122"/>
                <a:cs typeface="BMW Type Global Light" pitchFamily="2" charset="-122"/>
              </a:rPr>
              <a:t>万册。</a:t>
            </a:r>
            <a:endParaRPr lang="en-US" altLang="zh-CN" sz="1600" dirty="0">
              <a:latin typeface="BMW Type Global Light" pitchFamily="2" charset="-122"/>
              <a:ea typeface="BMW Type Global Light" pitchFamily="2" charset="-122"/>
              <a:cs typeface="BMW Type Global Light" pitchFamily="2" charset="-122"/>
            </a:endParaRPr>
          </a:p>
          <a:p>
            <a:pPr indent="457200"/>
            <a:r>
              <a:rPr lang="zh-CN" altLang="en-US" sz="1600" dirty="0">
                <a:latin typeface="BMW Type Global Light" pitchFamily="2" charset="-122"/>
                <a:ea typeface="BMW Type Global Light" pitchFamily="2" charset="-122"/>
                <a:cs typeface="BMW Type Global Light" pitchFamily="2" charset="-122"/>
              </a:rPr>
              <a:t>学院坚持“德能并举、商学合一”的人才培养理念，充分发挥供销系统的行业资源优势，形成以系统为依托、以学院为主体、以政府为推手、合作企业深度参与的四方合作办学体制。</a:t>
            </a:r>
            <a:endParaRPr lang="zh-CN" altLang="en-US" sz="1600" b="1" dirty="0">
              <a:latin typeface="BMW Type Global Light" pitchFamily="2" charset="-122"/>
              <a:ea typeface="BMW Type Global Light" pitchFamily="2" charset="-122"/>
              <a:cs typeface="BMW Type Global Light" pitchFamily="2" charset="-122"/>
            </a:endParaRPr>
          </a:p>
        </p:txBody>
      </p:sp>
      <p:sp>
        <p:nvSpPr>
          <p:cNvPr id="9" name="矩形 8">
            <a:extLst>
              <a:ext uri="{FF2B5EF4-FFF2-40B4-BE49-F238E27FC236}">
                <a16:creationId xmlns:a16="http://schemas.microsoft.com/office/drawing/2014/main" id="{2EC94A2C-81DF-4160-8E7F-F8EB7E166C2E}"/>
              </a:ext>
            </a:extLst>
          </p:cNvPr>
          <p:cNvSpPr/>
          <p:nvPr/>
        </p:nvSpPr>
        <p:spPr>
          <a:xfrm>
            <a:off x="604177" y="1612442"/>
            <a:ext cx="142876" cy="35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TextBox 4">
            <a:extLst>
              <a:ext uri="{FF2B5EF4-FFF2-40B4-BE49-F238E27FC236}">
                <a16:creationId xmlns:a16="http://schemas.microsoft.com/office/drawing/2014/main" id="{C2404F36-08D9-48E7-B744-56976A6247ED}"/>
              </a:ext>
            </a:extLst>
          </p:cNvPr>
          <p:cNvSpPr txBox="1"/>
          <p:nvPr/>
        </p:nvSpPr>
        <p:spPr>
          <a:xfrm>
            <a:off x="747052" y="1600300"/>
            <a:ext cx="2071703" cy="369332"/>
          </a:xfrm>
          <a:prstGeom prst="rect">
            <a:avLst/>
          </a:prstGeom>
          <a:noFill/>
        </p:spPr>
        <p:txBody>
          <a:bodyPr wrap="square" rtlCol="0">
            <a:spAutoFit/>
          </a:bodyPr>
          <a:lstStyle/>
          <a:p>
            <a:r>
              <a:rPr lang="zh-CN" altLang="en-US" dirty="0">
                <a:latin typeface="BMW Type Global Bold" pitchFamily="2" charset="-122"/>
                <a:ea typeface="BMW Type Global Bold" pitchFamily="2" charset="-122"/>
                <a:cs typeface="BMW Type Global Bold" pitchFamily="2" charset="-122"/>
              </a:rPr>
              <a:t>活动合作</a:t>
            </a:r>
          </a:p>
        </p:txBody>
      </p:sp>
      <p:pic>
        <p:nvPicPr>
          <p:cNvPr id="5" name="图片 4">
            <a:extLst>
              <a:ext uri="{FF2B5EF4-FFF2-40B4-BE49-F238E27FC236}">
                <a16:creationId xmlns:a16="http://schemas.microsoft.com/office/drawing/2014/main" id="{4FC27D28-F2EE-4619-B684-344DA6DE2A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149080"/>
            <a:ext cx="1674252" cy="1668869"/>
          </a:xfrm>
          <a:prstGeom prst="rect">
            <a:avLst/>
          </a:prstGeom>
        </p:spPr>
      </p:pic>
      <p:pic>
        <p:nvPicPr>
          <p:cNvPr id="11" name="图片 10" descr="图片包含 天空, 户外, 树, 建筑物&#10;&#10;已生成极高可信度的说明">
            <a:extLst>
              <a:ext uri="{FF2B5EF4-FFF2-40B4-BE49-F238E27FC236}">
                <a16:creationId xmlns:a16="http://schemas.microsoft.com/office/drawing/2014/main" id="{5E672D7A-7E75-4886-A549-11634876E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486" y="1784966"/>
            <a:ext cx="3229648" cy="2131128"/>
          </a:xfrm>
          <a:prstGeom prst="rect">
            <a:avLst/>
          </a:prstGeom>
        </p:spPr>
      </p:pic>
    </p:spTree>
    <p:extLst>
      <p:ext uri="{BB962C8B-B14F-4D97-AF65-F5344CB8AC3E}">
        <p14:creationId xmlns:p14="http://schemas.microsoft.com/office/powerpoint/2010/main" val="214829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内容占位符 2"/>
          <p:cNvSpPr txBox="1">
            <a:spLocks/>
          </p:cNvSpPr>
          <p:nvPr/>
        </p:nvSpPr>
        <p:spPr>
          <a:xfrm>
            <a:off x="604177" y="2246630"/>
            <a:ext cx="8229600" cy="2755512"/>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150000"/>
              </a:lnSpc>
              <a:buFont typeface="+mj-lt"/>
              <a:buAutoNum type="arabicPeriod"/>
            </a:pPr>
            <a:r>
              <a:rPr lang="zh-CN" altLang="en-US" sz="1600" dirty="0">
                <a:solidFill>
                  <a:schemeClr val="tx1"/>
                </a:solidFill>
                <a:latin typeface="BMW Type Global Pro Regular" pitchFamily="2" charset="0"/>
                <a:ea typeface="BMW Type Global Pro Regular" pitchFamily="2" charset="0"/>
                <a:cs typeface="BMW Type Global Pro Regular" pitchFamily="2" charset="0"/>
              </a:rPr>
              <a:t>结合大客户，增加校内教师圈话题度，扩大影响力</a:t>
            </a:r>
            <a:endParaRPr lang="en-US" altLang="zh-CN" sz="1600" dirty="0">
              <a:solidFill>
                <a:schemeClr val="tx1"/>
              </a:solidFill>
              <a:latin typeface="BMW Type Global Pro Regular" pitchFamily="2" charset="0"/>
              <a:ea typeface="BMW Type Global Pro Regular" pitchFamily="2" charset="0"/>
              <a:cs typeface="BMW Type Global Pro Regular" pitchFamily="2" charset="0"/>
            </a:endParaRPr>
          </a:p>
          <a:p>
            <a:pPr marL="342900" indent="-342900" algn="l">
              <a:lnSpc>
                <a:spcPct val="150000"/>
              </a:lnSpc>
              <a:buFont typeface="+mj-lt"/>
              <a:buAutoNum type="arabicPeriod"/>
            </a:pPr>
            <a:r>
              <a:rPr lang="zh-CN" altLang="en-US" sz="1600" dirty="0">
                <a:solidFill>
                  <a:schemeClr val="tx1"/>
                </a:solidFill>
                <a:latin typeface="BMW Type Global Pro Regular" pitchFamily="2" charset="0"/>
                <a:ea typeface="BMW Type Global Pro Regular" pitchFamily="2" charset="0"/>
                <a:cs typeface="BMW Type Global Pro Regular" pitchFamily="2" charset="0"/>
              </a:rPr>
              <a:t>车辆展示，更好的对外推广</a:t>
            </a:r>
            <a:r>
              <a:rPr lang="en-US" altLang="zh-CN" sz="1600" dirty="0">
                <a:solidFill>
                  <a:schemeClr val="tx1"/>
                </a:solidFill>
                <a:latin typeface="BMW Type Global Pro Regular" pitchFamily="2" charset="0"/>
                <a:ea typeface="BMW Type Global Pro Regular" pitchFamily="2" charset="0"/>
                <a:cs typeface="BMW Type Global Pro Regular" pitchFamily="2" charset="0"/>
              </a:rPr>
              <a:t>BMW</a:t>
            </a:r>
            <a:r>
              <a:rPr lang="zh-CN" altLang="en-US" sz="1600" dirty="0">
                <a:solidFill>
                  <a:schemeClr val="tx1"/>
                </a:solidFill>
                <a:latin typeface="BMW Type Global Pro Regular" pitchFamily="2" charset="0"/>
                <a:ea typeface="BMW Type Global Pro Regular" pitchFamily="2" charset="0"/>
                <a:cs typeface="BMW Type Global Pro Regular" pitchFamily="2" charset="0"/>
              </a:rPr>
              <a:t>车型，便于搜集学校及周边的潜在客户。</a:t>
            </a:r>
            <a:endParaRPr lang="en-US" altLang="zh-CN" sz="1600" dirty="0">
              <a:solidFill>
                <a:schemeClr val="tx1"/>
              </a:solidFill>
              <a:latin typeface="BMW Type Global Pro Regular" pitchFamily="2" charset="0"/>
              <a:ea typeface="BMW Type Global Pro Regular" pitchFamily="2" charset="0"/>
              <a:cs typeface="BMW Type Global Pro Regular" pitchFamily="2" charset="0"/>
            </a:endParaRPr>
          </a:p>
          <a:p>
            <a:pPr marL="342900" indent="-342900" algn="l">
              <a:lnSpc>
                <a:spcPct val="150000"/>
              </a:lnSpc>
              <a:buFont typeface="+mj-lt"/>
              <a:buAutoNum type="arabicPeriod"/>
            </a:pPr>
            <a:r>
              <a:rPr lang="zh-CN" altLang="en-US" sz="1600" dirty="0">
                <a:solidFill>
                  <a:schemeClr val="tx1"/>
                </a:solidFill>
                <a:latin typeface="BMW Type Global Pro Regular" pitchFamily="2" charset="0"/>
                <a:ea typeface="BMW Type Global Pro Regular" pitchFamily="2" charset="0"/>
                <a:cs typeface="BMW Type Global Pro Regular" pitchFamily="2" charset="0"/>
              </a:rPr>
              <a:t>免费咨询、评估，新车车辆询价，按地理优势邀约客户进店洽谈。</a:t>
            </a:r>
            <a:endParaRPr lang="en-US" altLang="zh-CN" sz="1600" dirty="0">
              <a:solidFill>
                <a:schemeClr val="tx1"/>
              </a:solidFill>
              <a:latin typeface="BMW Type Global Pro Regular" pitchFamily="2" charset="0"/>
              <a:ea typeface="BMW Type Global Pro Regular" pitchFamily="2" charset="0"/>
              <a:cs typeface="BMW Type Global Pro Regular" pitchFamily="2" charset="0"/>
            </a:endParaRPr>
          </a:p>
          <a:p>
            <a:pPr marL="342900" indent="-342900" algn="l">
              <a:lnSpc>
                <a:spcPct val="150000"/>
              </a:lnSpc>
              <a:buFont typeface="+mj-lt"/>
              <a:buAutoNum type="arabicPeriod"/>
            </a:pPr>
            <a:r>
              <a:rPr lang="zh-CN" altLang="en-US" sz="1600" dirty="0">
                <a:solidFill>
                  <a:schemeClr val="tx1"/>
                </a:solidFill>
                <a:latin typeface="BMW Type Global Pro Regular" pitchFamily="2" charset="0"/>
                <a:ea typeface="BMW Type Global Pro Regular" pitchFamily="2" charset="0"/>
                <a:cs typeface="BMW Type Global Pro Regular" pitchFamily="2" charset="0"/>
              </a:rPr>
              <a:t>售后服务技师直接进驻企业，有专业的技术、服务和设备为的</a:t>
            </a:r>
            <a:r>
              <a:rPr lang="en-US" altLang="zh-CN" sz="1600" dirty="0">
                <a:solidFill>
                  <a:schemeClr val="tx1"/>
                </a:solidFill>
                <a:latin typeface="BMW Type Global Pro Regular" pitchFamily="2" charset="0"/>
                <a:ea typeface="BMW Type Global Pro Regular" pitchFamily="2" charset="0"/>
                <a:cs typeface="BMW Type Global Pro Regular" pitchFamily="2" charset="0"/>
              </a:rPr>
              <a:t>BMW</a:t>
            </a:r>
            <a:r>
              <a:rPr lang="zh-CN" altLang="en-US" sz="1600" dirty="0">
                <a:solidFill>
                  <a:schemeClr val="tx1"/>
                </a:solidFill>
                <a:latin typeface="BMW Type Global Pro Regular" pitchFamily="2" charset="0"/>
                <a:ea typeface="BMW Type Global Pro Regular" pitchFamily="2" charset="0"/>
                <a:cs typeface="BMW Type Global Pro Regular" pitchFamily="2" charset="0"/>
              </a:rPr>
              <a:t>车主及周边车主带来专业的检测及技术支持。</a:t>
            </a:r>
            <a:r>
              <a:rPr lang="en-US" altLang="zh-CN" sz="1600" dirty="0">
                <a:solidFill>
                  <a:schemeClr val="tx1"/>
                </a:solidFill>
                <a:latin typeface="BMW Type Global Pro Regular" pitchFamily="2" charset="0"/>
                <a:ea typeface="BMW Type Global Pro Regular" pitchFamily="2" charset="0"/>
                <a:cs typeface="BMW Type Global Pro Regular" pitchFamily="2" charset="0"/>
              </a:rPr>
              <a:t>BMW</a:t>
            </a:r>
            <a:r>
              <a:rPr lang="zh-CN" altLang="en-US" sz="1600" dirty="0">
                <a:solidFill>
                  <a:schemeClr val="tx1"/>
                </a:solidFill>
                <a:latin typeface="BMW Type Global Pro Regular" pitchFamily="2" charset="0"/>
                <a:ea typeface="BMW Type Global Pro Regular" pitchFamily="2" charset="0"/>
                <a:cs typeface="BMW Type Global Pro Regular" pitchFamily="2" charset="0"/>
              </a:rPr>
              <a:t>车主享受免费检测、故障诊断、技术支持及免费油液添加</a:t>
            </a:r>
            <a:endParaRPr lang="en-US" altLang="zh-CN" sz="1600" dirty="0">
              <a:solidFill>
                <a:schemeClr val="tx1"/>
              </a:solidFill>
              <a:latin typeface="BMW Type Global Pro Regular" pitchFamily="2" charset="0"/>
              <a:ea typeface="BMW Type Global Pro Regular" pitchFamily="2" charset="0"/>
              <a:cs typeface="BMW Type Global Pro Regular" pitchFamily="2" charset="0"/>
            </a:endParaRPr>
          </a:p>
          <a:p>
            <a:pPr marL="342900" indent="-342900" algn="l">
              <a:lnSpc>
                <a:spcPct val="150000"/>
              </a:lnSpc>
              <a:buFont typeface="+mj-lt"/>
              <a:buAutoNum type="arabicPeriod"/>
            </a:pPr>
            <a:endParaRPr lang="en-US" altLang="zh-CN" sz="1600" dirty="0">
              <a:solidFill>
                <a:schemeClr val="tx1"/>
              </a:solidFill>
              <a:latin typeface="BMW Type Global Pro Regular" pitchFamily="2" charset="0"/>
              <a:ea typeface="BMW Type Global Pro Regular" pitchFamily="2" charset="0"/>
              <a:cs typeface="BMW Type Global Pro Regular" pitchFamily="2" charset="0"/>
            </a:endParaRPr>
          </a:p>
        </p:txBody>
      </p:sp>
      <p:sp>
        <p:nvSpPr>
          <p:cNvPr id="5" name="矩形 4">
            <a:extLst>
              <a:ext uri="{FF2B5EF4-FFF2-40B4-BE49-F238E27FC236}">
                <a16:creationId xmlns:a16="http://schemas.microsoft.com/office/drawing/2014/main" id="{A4817A46-BB53-4684-A849-82B182253A8D}"/>
              </a:ext>
            </a:extLst>
          </p:cNvPr>
          <p:cNvSpPr/>
          <p:nvPr/>
        </p:nvSpPr>
        <p:spPr>
          <a:xfrm>
            <a:off x="604177" y="1612442"/>
            <a:ext cx="142876" cy="35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TextBox 4">
            <a:extLst>
              <a:ext uri="{FF2B5EF4-FFF2-40B4-BE49-F238E27FC236}">
                <a16:creationId xmlns:a16="http://schemas.microsoft.com/office/drawing/2014/main" id="{8D0CC496-296B-4108-97A3-EF31D008DE43}"/>
              </a:ext>
            </a:extLst>
          </p:cNvPr>
          <p:cNvSpPr txBox="1"/>
          <p:nvPr/>
        </p:nvSpPr>
        <p:spPr>
          <a:xfrm>
            <a:off x="747052" y="1600300"/>
            <a:ext cx="2071703" cy="369332"/>
          </a:xfrm>
          <a:prstGeom prst="rect">
            <a:avLst/>
          </a:prstGeom>
          <a:noFill/>
        </p:spPr>
        <p:txBody>
          <a:bodyPr wrap="square" rtlCol="0">
            <a:spAutoFit/>
          </a:bodyPr>
          <a:lstStyle/>
          <a:p>
            <a:r>
              <a:rPr lang="zh-CN" altLang="en-US" dirty="0">
                <a:latin typeface="BMW Type Global Bold" pitchFamily="2" charset="-122"/>
                <a:ea typeface="BMW Type Global Bold" pitchFamily="2" charset="-122"/>
                <a:cs typeface="BMW Type Global Bold" pitchFamily="2" charset="-122"/>
              </a:rPr>
              <a:t>活动亮点</a:t>
            </a:r>
          </a:p>
        </p:txBody>
      </p:sp>
      <p:pic>
        <p:nvPicPr>
          <p:cNvPr id="8" name="图片 7">
            <a:extLst>
              <a:ext uri="{FF2B5EF4-FFF2-40B4-BE49-F238E27FC236}">
                <a16:creationId xmlns:a16="http://schemas.microsoft.com/office/drawing/2014/main" id="{F84B873A-A953-422D-98A9-CA0A151EBA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4899647"/>
            <a:ext cx="2527663" cy="1765494"/>
          </a:xfrm>
          <a:prstGeom prst="rect">
            <a:avLst/>
          </a:prstGeom>
        </p:spPr>
      </p:pic>
      <p:pic>
        <p:nvPicPr>
          <p:cNvPr id="3" name="图片 2" descr="图片包含 汽车, 道路&#10;&#10;已生成极高可信度的说明">
            <a:extLst>
              <a:ext uri="{FF2B5EF4-FFF2-40B4-BE49-F238E27FC236}">
                <a16:creationId xmlns:a16="http://schemas.microsoft.com/office/drawing/2014/main" id="{77CD028E-9C7A-4676-ACA4-AFE6C58A1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899647"/>
            <a:ext cx="2527665" cy="1765494"/>
          </a:xfrm>
          <a:prstGeom prst="rect">
            <a:avLst/>
          </a:prstGeom>
        </p:spPr>
      </p:pic>
    </p:spTree>
    <p:extLst>
      <p:ext uri="{BB962C8B-B14F-4D97-AF65-F5344CB8AC3E}">
        <p14:creationId xmlns:p14="http://schemas.microsoft.com/office/powerpoint/2010/main" val="224461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29B6BAB-C3C9-481E-8EB0-BDDD127D67EA}"/>
              </a:ext>
            </a:extLst>
          </p:cNvPr>
          <p:cNvSpPr/>
          <p:nvPr/>
        </p:nvSpPr>
        <p:spPr>
          <a:xfrm>
            <a:off x="604177" y="1612442"/>
            <a:ext cx="142876" cy="35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 name="TextBox 4">
            <a:extLst>
              <a:ext uri="{FF2B5EF4-FFF2-40B4-BE49-F238E27FC236}">
                <a16:creationId xmlns:a16="http://schemas.microsoft.com/office/drawing/2014/main" id="{95C87D26-6697-40CA-8C9A-B3D8A91DD879}"/>
              </a:ext>
            </a:extLst>
          </p:cNvPr>
          <p:cNvSpPr txBox="1"/>
          <p:nvPr/>
        </p:nvSpPr>
        <p:spPr>
          <a:xfrm>
            <a:off x="747052" y="1600300"/>
            <a:ext cx="2071703" cy="369332"/>
          </a:xfrm>
          <a:prstGeom prst="rect">
            <a:avLst/>
          </a:prstGeom>
          <a:noFill/>
        </p:spPr>
        <p:txBody>
          <a:bodyPr wrap="square" rtlCol="0">
            <a:spAutoFit/>
          </a:bodyPr>
          <a:lstStyle/>
          <a:p>
            <a:r>
              <a:rPr lang="zh-CN" altLang="en-US" dirty="0">
                <a:latin typeface="BMW Type Global Bold" pitchFamily="2" charset="-122"/>
                <a:ea typeface="BMW Type Global Bold" pitchFamily="2" charset="-122"/>
                <a:cs typeface="BMW Type Global Bold" pitchFamily="2" charset="-122"/>
              </a:rPr>
              <a:t>活动政策</a:t>
            </a:r>
          </a:p>
        </p:txBody>
      </p:sp>
      <p:sp>
        <p:nvSpPr>
          <p:cNvPr id="4" name="矩形 3">
            <a:extLst>
              <a:ext uri="{FF2B5EF4-FFF2-40B4-BE49-F238E27FC236}">
                <a16:creationId xmlns:a16="http://schemas.microsoft.com/office/drawing/2014/main" id="{82CDFCA9-B7E6-4E9F-926F-6E3FF57AB6F3}"/>
              </a:ext>
            </a:extLst>
          </p:cNvPr>
          <p:cNvSpPr/>
          <p:nvPr/>
        </p:nvSpPr>
        <p:spPr>
          <a:xfrm>
            <a:off x="601796" y="2132856"/>
            <a:ext cx="7792771" cy="3693319"/>
          </a:xfrm>
          <a:prstGeom prst="rect">
            <a:avLst/>
          </a:prstGeom>
        </p:spPr>
        <p:txBody>
          <a:bodyPr wrap="square">
            <a:spAutoFit/>
          </a:bodyPr>
          <a:lstStyle/>
          <a:p>
            <a:pPr algn="just">
              <a:spcAft>
                <a:spcPts val="0"/>
              </a:spcAft>
            </a:pPr>
            <a:r>
              <a:rPr lang="zh-CN" altLang="zh-CN" kern="100" dirty="0">
                <a:solidFill>
                  <a:srgbClr val="00B0F0"/>
                </a:solidFill>
                <a:latin typeface="BMW Type Global Light" pitchFamily="2" charset="-122"/>
                <a:ea typeface="BMW Type Global Light" pitchFamily="2" charset="-122"/>
                <a:cs typeface="BMW Type Global Light" pitchFamily="2" charset="-122"/>
              </a:rPr>
              <a:t>在职教职工：（通过</a:t>
            </a:r>
            <a:r>
              <a:rPr lang="en-US" altLang="zh-CN" kern="100" dirty="0">
                <a:solidFill>
                  <a:srgbClr val="00B0F0"/>
                </a:solidFill>
                <a:latin typeface="BMW Type Global Light" pitchFamily="2" charset="-122"/>
                <a:ea typeface="BMW Type Global Light" pitchFamily="2" charset="-122"/>
                <a:cs typeface="BMW Type Global Light" pitchFamily="2" charset="-122"/>
              </a:rPr>
              <a:t>BMW</a:t>
            </a:r>
            <a:r>
              <a:rPr lang="zh-CN" altLang="zh-CN" kern="100" dirty="0">
                <a:solidFill>
                  <a:srgbClr val="00B0F0"/>
                </a:solidFill>
                <a:latin typeface="BMW Type Global Light" pitchFamily="2" charset="-122"/>
                <a:ea typeface="BMW Type Global Light" pitchFamily="2" charset="-122"/>
                <a:cs typeface="BMW Type Global Light" pitchFamily="2" charset="-122"/>
              </a:rPr>
              <a:t>厂方审批）</a:t>
            </a:r>
            <a:endParaRPr lang="zh-CN" altLang="zh-CN" sz="1100" kern="100" dirty="0">
              <a:latin typeface="BMW Type Global Light" pitchFamily="2" charset="-122"/>
              <a:ea typeface="BMW Type Global Light" pitchFamily="2" charset="-122"/>
              <a:cs typeface="BMW Type Global Light" pitchFamily="2" charset="-122"/>
            </a:endParaRPr>
          </a:p>
          <a:p>
            <a:pPr>
              <a:tabLst>
                <a:tab pos="1371600" algn="l"/>
              </a:tabLst>
            </a:pPr>
            <a:r>
              <a:rPr lang="zh-CN" altLang="zh-CN" kern="100" dirty="0">
                <a:latin typeface="BMW Type Global Light" pitchFamily="2" charset="-122"/>
                <a:ea typeface="BMW Type Global Light" pitchFamily="2" charset="-122"/>
                <a:cs typeface="BMW Type Global Light" pitchFamily="2" charset="-122"/>
              </a:rPr>
              <a:t>购买</a:t>
            </a:r>
            <a:r>
              <a:rPr lang="en-US" altLang="zh-CN" kern="100" dirty="0">
                <a:latin typeface="BMW Type Global Light" pitchFamily="2" charset="-122"/>
                <a:ea typeface="BMW Type Global Light" pitchFamily="2" charset="-122"/>
                <a:cs typeface="BMW Type Global Light" pitchFamily="2" charset="-122"/>
              </a:rPr>
              <a:t>BMW</a:t>
            </a:r>
            <a:r>
              <a:rPr lang="zh-CN" altLang="zh-CN" kern="100" dirty="0">
                <a:latin typeface="BMW Type Global Light" pitchFamily="2" charset="-122"/>
                <a:ea typeface="BMW Type Global Light" pitchFamily="2" charset="-122"/>
                <a:cs typeface="BMW Type Global Light" pitchFamily="2" charset="-122"/>
              </a:rPr>
              <a:t>新车时在最终议价基础上再享最高</a:t>
            </a:r>
            <a:r>
              <a:rPr lang="en-US" altLang="zh-CN" kern="100" dirty="0">
                <a:latin typeface="BMW Type Global Light" pitchFamily="2" charset="-122"/>
                <a:ea typeface="BMW Type Global Light" pitchFamily="2" charset="-122"/>
                <a:cs typeface="BMW Type Global Light" pitchFamily="2" charset="-122"/>
              </a:rPr>
              <a:t>1%</a:t>
            </a:r>
            <a:r>
              <a:rPr lang="zh-CN" altLang="zh-CN" kern="100" dirty="0">
                <a:latin typeface="BMW Type Global Light" pitchFamily="2" charset="-122"/>
                <a:ea typeface="BMW Type Global Light" pitchFamily="2" charset="-122"/>
                <a:cs typeface="BMW Type Global Light" pitchFamily="2" charset="-122"/>
              </a:rPr>
              <a:t>的优惠。</a:t>
            </a:r>
            <a:endParaRPr lang="zh-CN" altLang="zh-CN" sz="1100" kern="100" dirty="0">
              <a:latin typeface="BMW Type Global Light" pitchFamily="2" charset="-122"/>
              <a:ea typeface="BMW Type Global Light" pitchFamily="2" charset="-122"/>
              <a:cs typeface="BMW Type Global Light" pitchFamily="2" charset="-122"/>
            </a:endParaRPr>
          </a:p>
          <a:p>
            <a:pPr>
              <a:tabLst>
                <a:tab pos="1371600" algn="l"/>
              </a:tabLst>
            </a:pPr>
            <a:r>
              <a:rPr lang="zh-CN" altLang="zh-CN" kern="100" dirty="0">
                <a:solidFill>
                  <a:srgbClr val="FF0000"/>
                </a:solidFill>
                <a:latin typeface="BMW Type Global Light" pitchFamily="2" charset="-122"/>
                <a:ea typeface="BMW Type Global Light" pitchFamily="2" charset="-122"/>
                <a:cs typeface="BMW Type Global Light" pitchFamily="2" charset="-122"/>
              </a:rPr>
              <a:t>准备材料：</a:t>
            </a:r>
            <a:endParaRPr lang="zh-CN" altLang="zh-CN" sz="1100" kern="100" dirty="0">
              <a:latin typeface="BMW Type Global Light" pitchFamily="2" charset="-122"/>
              <a:ea typeface="BMW Type Global Light" pitchFamily="2" charset="-122"/>
              <a:cs typeface="BMW Type Global Light" pitchFamily="2" charset="-122"/>
            </a:endParaRPr>
          </a:p>
          <a:p>
            <a:pPr marL="342900" lvl="0" indent="-342900">
              <a:buFont typeface="+mj-ea"/>
              <a:buAutoNum type="circleNumDbPlain"/>
              <a:tabLst>
                <a:tab pos="1371600" algn="l"/>
              </a:tabLst>
            </a:pPr>
            <a:r>
              <a:rPr lang="zh-CN" altLang="zh-CN" kern="100" dirty="0">
                <a:latin typeface="BMW Type Global Light" pitchFamily="2" charset="-122"/>
                <a:ea typeface="BMW Type Global Light" pitchFamily="2" charset="-122"/>
                <a:cs typeface="BMW Type Global Light" pitchFamily="2" charset="-122"/>
              </a:rPr>
              <a:t>员工本人购车：员工证明信、工作证、身份证</a:t>
            </a:r>
            <a:endParaRPr lang="zh-CN" altLang="zh-CN" sz="1100" kern="100" dirty="0">
              <a:latin typeface="BMW Type Global Light" pitchFamily="2" charset="-122"/>
              <a:ea typeface="BMW Type Global Light" pitchFamily="2" charset="-122"/>
              <a:cs typeface="BMW Type Global Light" pitchFamily="2" charset="-122"/>
            </a:endParaRPr>
          </a:p>
          <a:p>
            <a:pPr marL="342900" lvl="0" indent="-342900">
              <a:buFont typeface="+mj-ea"/>
              <a:buAutoNum type="circleNumDbPlain"/>
              <a:tabLst>
                <a:tab pos="1371600" algn="l"/>
              </a:tabLst>
            </a:pPr>
            <a:r>
              <a:rPr lang="zh-CN" altLang="zh-CN" kern="100" dirty="0">
                <a:latin typeface="BMW Type Global Light" pitchFamily="2" charset="-122"/>
                <a:ea typeface="BMW Type Global Light" pitchFamily="2" charset="-122"/>
                <a:cs typeface="BMW Type Global Light" pitchFamily="2" charset="-122"/>
              </a:rPr>
              <a:t>若配偶购车，除①外还需准备结婚证及身份证</a:t>
            </a:r>
            <a:endParaRPr lang="zh-CN" altLang="zh-CN" sz="1100" kern="100" dirty="0">
              <a:latin typeface="BMW Type Global Light" pitchFamily="2" charset="-122"/>
              <a:ea typeface="BMW Type Global Light" pitchFamily="2" charset="-122"/>
              <a:cs typeface="BMW Type Global Light" pitchFamily="2" charset="-122"/>
            </a:endParaRPr>
          </a:p>
          <a:p>
            <a:pPr algn="just">
              <a:spcAft>
                <a:spcPts val="0"/>
              </a:spcAft>
            </a:pPr>
            <a:r>
              <a:rPr lang="zh-CN" altLang="zh-CN" kern="100" dirty="0">
                <a:solidFill>
                  <a:srgbClr val="00B0F0"/>
                </a:solidFill>
                <a:latin typeface="BMW Type Global Light" pitchFamily="2" charset="-122"/>
                <a:ea typeface="BMW Type Global Light" pitchFamily="2" charset="-122"/>
                <a:cs typeface="BMW Type Global Light" pitchFamily="2" charset="-122"/>
              </a:rPr>
              <a:t>在读大学生</a:t>
            </a:r>
            <a:r>
              <a:rPr lang="en-US" altLang="zh-CN" kern="100" dirty="0">
                <a:solidFill>
                  <a:srgbClr val="00B0F0"/>
                </a:solidFill>
                <a:latin typeface="BMW Type Global Light" pitchFamily="2" charset="-122"/>
                <a:ea typeface="BMW Type Global Light" pitchFamily="2" charset="-122"/>
                <a:cs typeface="BMW Type Global Light" pitchFamily="2" charset="-122"/>
              </a:rPr>
              <a:t>/</a:t>
            </a:r>
            <a:r>
              <a:rPr lang="zh-CN" altLang="zh-CN" kern="100" dirty="0">
                <a:solidFill>
                  <a:srgbClr val="00B0F0"/>
                </a:solidFill>
                <a:latin typeface="BMW Type Global Light" pitchFamily="2" charset="-122"/>
                <a:ea typeface="BMW Type Global Light" pitchFamily="2" charset="-122"/>
                <a:cs typeface="BMW Type Global Light" pitchFamily="2" charset="-122"/>
              </a:rPr>
              <a:t>毕业</a:t>
            </a:r>
            <a:r>
              <a:rPr lang="en-US" altLang="zh-CN" kern="100" dirty="0">
                <a:solidFill>
                  <a:srgbClr val="00B0F0"/>
                </a:solidFill>
                <a:latin typeface="BMW Type Global Light" pitchFamily="2" charset="-122"/>
                <a:ea typeface="BMW Type Global Light" pitchFamily="2" charset="-122"/>
                <a:cs typeface="BMW Type Global Light" pitchFamily="2" charset="-122"/>
              </a:rPr>
              <a:t>2</a:t>
            </a:r>
            <a:r>
              <a:rPr lang="zh-CN" altLang="zh-CN" kern="100" dirty="0">
                <a:solidFill>
                  <a:srgbClr val="00B0F0"/>
                </a:solidFill>
                <a:latin typeface="BMW Type Global Light" pitchFamily="2" charset="-122"/>
                <a:ea typeface="BMW Type Global Light" pitchFamily="2" charset="-122"/>
                <a:cs typeface="BMW Type Global Light" pitchFamily="2" charset="-122"/>
              </a:rPr>
              <a:t>年内应往届生：（通过</a:t>
            </a:r>
            <a:r>
              <a:rPr lang="en-US" altLang="zh-CN" kern="100" dirty="0">
                <a:solidFill>
                  <a:srgbClr val="00B0F0"/>
                </a:solidFill>
                <a:latin typeface="BMW Type Global Light" pitchFamily="2" charset="-122"/>
                <a:ea typeface="BMW Type Global Light" pitchFamily="2" charset="-122"/>
                <a:cs typeface="BMW Type Global Light" pitchFamily="2" charset="-122"/>
              </a:rPr>
              <a:t>BMW</a:t>
            </a:r>
            <a:r>
              <a:rPr lang="zh-CN" altLang="zh-CN" kern="100" dirty="0">
                <a:solidFill>
                  <a:srgbClr val="00B0F0"/>
                </a:solidFill>
                <a:latin typeface="BMW Type Global Light" pitchFamily="2" charset="-122"/>
                <a:ea typeface="BMW Type Global Light" pitchFamily="2" charset="-122"/>
                <a:cs typeface="BMW Type Global Light" pitchFamily="2" charset="-122"/>
              </a:rPr>
              <a:t>厂方审批）</a:t>
            </a:r>
            <a:endParaRPr lang="zh-CN" altLang="zh-CN" sz="1100" kern="100" dirty="0">
              <a:latin typeface="BMW Type Global Light" pitchFamily="2" charset="-122"/>
              <a:ea typeface="BMW Type Global Light" pitchFamily="2" charset="-122"/>
              <a:cs typeface="BMW Type Global Light" pitchFamily="2" charset="-122"/>
            </a:endParaRPr>
          </a:p>
          <a:p>
            <a:pPr algn="just">
              <a:spcAft>
                <a:spcPts val="0"/>
              </a:spcAft>
            </a:pPr>
            <a:r>
              <a:rPr lang="zh-CN" altLang="zh-CN" kern="100" dirty="0">
                <a:latin typeface="BMW Type Global Light" pitchFamily="2" charset="-122"/>
                <a:ea typeface="BMW Type Global Light" pitchFamily="2" charset="-122"/>
                <a:cs typeface="BMW Type Global Light" pitchFamily="2" charset="-122"/>
              </a:rPr>
              <a:t>购买</a:t>
            </a:r>
            <a:r>
              <a:rPr lang="en-US" altLang="zh-CN" kern="100" dirty="0">
                <a:latin typeface="BMW Type Global Light" pitchFamily="2" charset="-122"/>
                <a:ea typeface="BMW Type Global Light" pitchFamily="2" charset="-122"/>
                <a:cs typeface="BMW Type Global Light" pitchFamily="2" charset="-122"/>
              </a:rPr>
              <a:t>BMW</a:t>
            </a:r>
            <a:r>
              <a:rPr lang="zh-CN" altLang="zh-CN" kern="100" dirty="0">
                <a:latin typeface="BMW Type Global Light" pitchFamily="2" charset="-122"/>
                <a:ea typeface="BMW Type Global Light" pitchFamily="2" charset="-122"/>
                <a:cs typeface="BMW Type Global Light" pitchFamily="2" charset="-122"/>
              </a:rPr>
              <a:t>新车时在最终议价基础上额外赠送</a:t>
            </a:r>
            <a:r>
              <a:rPr lang="zh-CN" altLang="en-US" kern="100" dirty="0">
                <a:latin typeface="BMW Type Global Light" pitchFamily="2" charset="-122"/>
                <a:ea typeface="BMW Type Global Light" pitchFamily="2" charset="-122"/>
                <a:cs typeface="BMW Type Global Light" pitchFamily="2" charset="-122"/>
              </a:rPr>
              <a:t>大客户礼包</a:t>
            </a:r>
            <a:r>
              <a:rPr lang="zh-CN" altLang="zh-CN" kern="100" dirty="0">
                <a:latin typeface="BMW Type Global Light" pitchFamily="2" charset="-122"/>
                <a:ea typeface="BMW Type Global Light" pitchFamily="2" charset="-122"/>
                <a:cs typeface="BMW Type Global Light" pitchFamily="2" charset="-122"/>
              </a:rPr>
              <a:t>。</a:t>
            </a:r>
            <a:endParaRPr lang="zh-CN" altLang="zh-CN" sz="1100" kern="100" dirty="0">
              <a:latin typeface="BMW Type Global Light" pitchFamily="2" charset="-122"/>
              <a:ea typeface="BMW Type Global Light" pitchFamily="2" charset="-122"/>
              <a:cs typeface="BMW Type Global Light" pitchFamily="2" charset="-122"/>
            </a:endParaRPr>
          </a:p>
          <a:p>
            <a:pPr algn="just">
              <a:spcAft>
                <a:spcPts val="0"/>
              </a:spcAft>
            </a:pPr>
            <a:r>
              <a:rPr lang="zh-CN" altLang="zh-CN" kern="100" dirty="0">
                <a:solidFill>
                  <a:srgbClr val="FF0000"/>
                </a:solidFill>
                <a:latin typeface="BMW Type Global Light" pitchFamily="2" charset="-122"/>
                <a:ea typeface="BMW Type Global Light" pitchFamily="2" charset="-122"/>
                <a:cs typeface="BMW Type Global Light" pitchFamily="2" charset="-122"/>
              </a:rPr>
              <a:t>准备材料：</a:t>
            </a:r>
            <a:endParaRPr lang="zh-CN" altLang="zh-CN" sz="1100" kern="100" dirty="0">
              <a:latin typeface="BMW Type Global Light" pitchFamily="2" charset="-122"/>
              <a:ea typeface="BMW Type Global Light" pitchFamily="2" charset="-122"/>
              <a:cs typeface="BMW Type Global Light" pitchFamily="2" charset="-122"/>
            </a:endParaRPr>
          </a:p>
          <a:p>
            <a:pPr marL="342900" lvl="0" indent="-342900" algn="just">
              <a:spcAft>
                <a:spcPts val="0"/>
              </a:spcAft>
              <a:buFont typeface="+mj-ea"/>
              <a:buAutoNum type="circleNumDbPlain"/>
            </a:pPr>
            <a:r>
              <a:rPr lang="zh-CN" altLang="zh-CN" kern="100" dirty="0">
                <a:latin typeface="BMW Type Global Light" pitchFamily="2" charset="-122"/>
                <a:ea typeface="BMW Type Global Light" pitchFamily="2" charset="-122"/>
                <a:cs typeface="BMW Type Global Light" pitchFamily="2" charset="-122"/>
              </a:rPr>
              <a:t>在读大学生：在读证明、学生证、身份证</a:t>
            </a:r>
            <a:endParaRPr lang="zh-CN" altLang="zh-CN" sz="1100" kern="100" dirty="0">
              <a:latin typeface="BMW Type Global Light" pitchFamily="2" charset="-122"/>
              <a:ea typeface="BMW Type Global Light" pitchFamily="2" charset="-122"/>
              <a:cs typeface="BMW Type Global Light" pitchFamily="2" charset="-122"/>
            </a:endParaRPr>
          </a:p>
          <a:p>
            <a:pPr marL="342900" lvl="0" indent="-342900" algn="just">
              <a:spcAft>
                <a:spcPts val="0"/>
              </a:spcAft>
              <a:buFont typeface="+mj-ea"/>
              <a:buAutoNum type="circleNumDbPlain"/>
            </a:pPr>
            <a:r>
              <a:rPr lang="zh-CN" altLang="zh-CN" kern="100" dirty="0">
                <a:latin typeface="BMW Type Global Light" pitchFamily="2" charset="-122"/>
                <a:ea typeface="BMW Type Global Light" pitchFamily="2" charset="-122"/>
                <a:cs typeface="BMW Type Global Light" pitchFamily="2" charset="-122"/>
              </a:rPr>
              <a:t>毕业</a:t>
            </a:r>
            <a:r>
              <a:rPr lang="en-US" altLang="zh-CN" kern="100" dirty="0">
                <a:latin typeface="BMW Type Global Light" pitchFamily="2" charset="-122"/>
                <a:ea typeface="BMW Type Global Light" pitchFamily="2" charset="-122"/>
                <a:cs typeface="BMW Type Global Light" pitchFamily="2" charset="-122"/>
              </a:rPr>
              <a:t>2</a:t>
            </a:r>
            <a:r>
              <a:rPr lang="zh-CN" altLang="zh-CN" kern="100" dirty="0">
                <a:latin typeface="BMW Type Global Light" pitchFamily="2" charset="-122"/>
                <a:ea typeface="BMW Type Global Light" pitchFamily="2" charset="-122"/>
                <a:cs typeface="BMW Type Global Light" pitchFamily="2" charset="-122"/>
              </a:rPr>
              <a:t>年内应往届生：毕业证、学位证、身份证</a:t>
            </a:r>
            <a:endParaRPr lang="zh-CN" altLang="zh-CN" sz="1100" kern="100" dirty="0">
              <a:latin typeface="BMW Type Global Light" pitchFamily="2" charset="-122"/>
              <a:ea typeface="BMW Type Global Light" pitchFamily="2" charset="-122"/>
              <a:cs typeface="BMW Type Global Light" pitchFamily="2" charset="-122"/>
            </a:endParaRPr>
          </a:p>
          <a:p>
            <a:pPr algn="just">
              <a:spcAft>
                <a:spcPts val="0"/>
              </a:spcAft>
            </a:pPr>
            <a:r>
              <a:rPr lang="zh-CN" altLang="zh-CN" kern="100" dirty="0">
                <a:solidFill>
                  <a:srgbClr val="00B0F0"/>
                </a:solidFill>
                <a:latin typeface="BMW Type Global Light" pitchFamily="2" charset="-122"/>
                <a:ea typeface="BMW Type Global Light" pitchFamily="2" charset="-122"/>
                <a:cs typeface="BMW Type Global Light" pitchFamily="2" charset="-122"/>
              </a:rPr>
              <a:t>留学归国人员项目：</a:t>
            </a:r>
            <a:endParaRPr lang="zh-CN" altLang="zh-CN" sz="1100" kern="100" dirty="0">
              <a:latin typeface="BMW Type Global Light" pitchFamily="2" charset="-122"/>
              <a:ea typeface="BMW Type Global Light" pitchFamily="2" charset="-122"/>
              <a:cs typeface="BMW Type Global Light" pitchFamily="2" charset="-122"/>
            </a:endParaRPr>
          </a:p>
          <a:p>
            <a:pPr algn="just">
              <a:spcAft>
                <a:spcPts val="0"/>
              </a:spcAft>
            </a:pPr>
            <a:r>
              <a:rPr lang="zh-CN" altLang="zh-CN" kern="100" dirty="0">
                <a:latin typeface="BMW Type Global Light" pitchFamily="2" charset="-122"/>
                <a:ea typeface="BMW Type Global Light" pitchFamily="2" charset="-122"/>
                <a:cs typeface="BMW Type Global Light" pitchFamily="2" charset="-122"/>
              </a:rPr>
              <a:t>留学归国人员购买国产系列车型，可享受免购置税、免指标政策</a:t>
            </a:r>
            <a:endParaRPr lang="zh-CN" altLang="zh-CN" sz="1100" kern="100" dirty="0">
              <a:latin typeface="BMW Type Global Light" pitchFamily="2" charset="-122"/>
              <a:ea typeface="BMW Type Global Light" pitchFamily="2" charset="-122"/>
              <a:cs typeface="BMW Type Global Light" pitchFamily="2" charset="-122"/>
            </a:endParaRPr>
          </a:p>
          <a:p>
            <a:pPr algn="just">
              <a:spcAft>
                <a:spcPts val="0"/>
              </a:spcAft>
            </a:pPr>
            <a:r>
              <a:rPr lang="zh-CN" altLang="zh-CN" kern="100" dirty="0">
                <a:latin typeface="BMW Type Global Light" pitchFamily="2" charset="-122"/>
                <a:ea typeface="BMW Type Global Light" pitchFamily="2" charset="-122"/>
                <a:cs typeface="BMW Type Global Light" pitchFamily="2" charset="-122"/>
              </a:rPr>
              <a:t>注：留学归国人员资质认定详询</a:t>
            </a:r>
            <a:r>
              <a:rPr lang="en-US" altLang="zh-CN" kern="100" dirty="0">
                <a:latin typeface="BMW Type Global Light" pitchFamily="2" charset="-122"/>
                <a:ea typeface="BMW Type Global Light" pitchFamily="2" charset="-122"/>
                <a:cs typeface="BMW Type Global Light" pitchFamily="2" charset="-122"/>
              </a:rPr>
              <a:t>BMW</a:t>
            </a:r>
            <a:r>
              <a:rPr lang="zh-CN" altLang="zh-CN" kern="100" dirty="0">
                <a:latin typeface="BMW Type Global Light" pitchFamily="2" charset="-122"/>
                <a:ea typeface="BMW Type Global Light" pitchFamily="2" charset="-122"/>
                <a:cs typeface="BMW Type Global Light" pitchFamily="2" charset="-122"/>
              </a:rPr>
              <a:t>授权合作代办机构</a:t>
            </a:r>
            <a:endParaRPr lang="zh-CN" altLang="zh-CN" sz="1100" kern="100" dirty="0">
              <a:latin typeface="BMW Type Global Light" pitchFamily="2" charset="-122"/>
              <a:ea typeface="BMW Type Global Light" pitchFamily="2" charset="-122"/>
              <a:cs typeface="BMW Type Global Light" pitchFamily="2" charset="-122"/>
            </a:endParaRPr>
          </a:p>
        </p:txBody>
      </p:sp>
    </p:spTree>
    <p:extLst>
      <p:ext uri="{BB962C8B-B14F-4D97-AF65-F5344CB8AC3E}">
        <p14:creationId xmlns:p14="http://schemas.microsoft.com/office/powerpoint/2010/main" val="179088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p0.so.qhimgs1.com/t01f6f40da7cb13e2ca.jpg"/>
          <p:cNvPicPr>
            <a:picLocks noChangeAspect="1" noChangeArrowheads="1"/>
          </p:cNvPicPr>
          <p:nvPr/>
        </p:nvPicPr>
        <p:blipFill>
          <a:blip r:embed="rId2"/>
          <a:srcRect/>
          <a:stretch>
            <a:fillRect/>
          </a:stretch>
        </p:blipFill>
        <p:spPr bwMode="auto">
          <a:xfrm>
            <a:off x="6072199" y="3457594"/>
            <a:ext cx="1551803" cy="828663"/>
          </a:xfrm>
          <a:prstGeom prst="rect">
            <a:avLst/>
          </a:prstGeom>
          <a:noFill/>
        </p:spPr>
      </p:pic>
      <p:sp>
        <p:nvSpPr>
          <p:cNvPr id="4" name="矩形 3"/>
          <p:cNvSpPr/>
          <p:nvPr/>
        </p:nvSpPr>
        <p:spPr>
          <a:xfrm>
            <a:off x="599060" y="1568934"/>
            <a:ext cx="142876" cy="35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TextBox 4"/>
          <p:cNvSpPr txBox="1"/>
          <p:nvPr/>
        </p:nvSpPr>
        <p:spPr>
          <a:xfrm>
            <a:off x="741935" y="1556792"/>
            <a:ext cx="2071703" cy="369332"/>
          </a:xfrm>
          <a:prstGeom prst="rect">
            <a:avLst/>
          </a:prstGeom>
          <a:noFill/>
        </p:spPr>
        <p:txBody>
          <a:bodyPr wrap="square" rtlCol="0">
            <a:spAutoFit/>
          </a:bodyPr>
          <a:lstStyle/>
          <a:p>
            <a:r>
              <a:rPr lang="zh-CN" altLang="en-US" dirty="0">
                <a:latin typeface="BMW Type Global Bold" pitchFamily="2" charset="-122"/>
                <a:ea typeface="BMW Type Global Bold" pitchFamily="2" charset="-122"/>
                <a:cs typeface="BMW Type Global Bold" pitchFamily="2" charset="-122"/>
              </a:rPr>
              <a:t>活动宣传</a:t>
            </a:r>
          </a:p>
        </p:txBody>
      </p:sp>
      <p:sp>
        <p:nvSpPr>
          <p:cNvPr id="6" name="TextBox 5"/>
          <p:cNvSpPr txBox="1"/>
          <p:nvPr/>
        </p:nvSpPr>
        <p:spPr>
          <a:xfrm>
            <a:off x="607190" y="2455835"/>
            <a:ext cx="5929355" cy="3375091"/>
          </a:xfrm>
          <a:prstGeom prst="rect">
            <a:avLst/>
          </a:prstGeom>
          <a:noFill/>
        </p:spPr>
        <p:txBody>
          <a:bodyPr wrap="square" rtlCol="0">
            <a:spAutoFit/>
          </a:bodyPr>
          <a:lstStyle/>
          <a:p>
            <a:pPr>
              <a:lnSpc>
                <a:spcPct val="150000"/>
              </a:lnSpc>
            </a:pPr>
            <a:r>
              <a:rPr lang="zh-CN" altLang="en-US" sz="1600" dirty="0">
                <a:latin typeface="BMW Type Global Regular" pitchFamily="2" charset="-122"/>
                <a:ea typeface="BMW Type Global Regular" pitchFamily="2" charset="-122"/>
                <a:cs typeface="BMW Type Global Regular" pitchFamily="2" charset="-122"/>
              </a:rPr>
              <a:t>活动前期：</a:t>
            </a:r>
            <a:endParaRPr lang="en-US" altLang="zh-CN" sz="1600" dirty="0">
              <a:latin typeface="BMW Type Global Regular" pitchFamily="2" charset="-122"/>
              <a:ea typeface="BMW Type Global Regular" pitchFamily="2" charset="-122"/>
              <a:cs typeface="BMW Type Global Regular" pitchFamily="2" charset="-122"/>
            </a:endParaRPr>
          </a:p>
          <a:p>
            <a:pPr>
              <a:lnSpc>
                <a:spcPct val="150000"/>
              </a:lnSpc>
            </a:pPr>
            <a:r>
              <a:rPr lang="en-US" altLang="zh-CN" sz="1400" dirty="0">
                <a:latin typeface="BMW Type Global Light" pitchFamily="2" charset="-122"/>
                <a:ea typeface="BMW Type Global Light" pitchFamily="2" charset="-122"/>
                <a:cs typeface="BMW Type Global Light" pitchFamily="2" charset="-122"/>
              </a:rPr>
              <a:t> 1</a:t>
            </a:r>
            <a:r>
              <a:rPr lang="zh-CN" altLang="en-US" sz="1400" dirty="0">
                <a:latin typeface="BMW Type Global Light" pitchFamily="2" charset="-122"/>
                <a:ea typeface="BMW Type Global Light" pitchFamily="2" charset="-122"/>
                <a:cs typeface="BMW Type Global Light" pitchFamily="2" charset="-122"/>
              </a:rPr>
              <a:t>、通过高校互联对本次活动进行宣传</a:t>
            </a:r>
            <a:endParaRPr lang="en-US" altLang="zh-CN" sz="1400" dirty="0">
              <a:latin typeface="BMW Type Global Light" pitchFamily="2" charset="-122"/>
              <a:ea typeface="BMW Type Global Light" pitchFamily="2" charset="-122"/>
              <a:cs typeface="BMW Type Global Light" pitchFamily="2" charset="-122"/>
            </a:endParaRPr>
          </a:p>
          <a:p>
            <a:pPr>
              <a:lnSpc>
                <a:spcPct val="150000"/>
              </a:lnSpc>
            </a:pPr>
            <a:r>
              <a:rPr lang="en-US" altLang="zh-CN" sz="1400" dirty="0">
                <a:latin typeface="BMW Type Global Light" pitchFamily="2" charset="-122"/>
                <a:ea typeface="BMW Type Global Light" pitchFamily="2" charset="-122"/>
                <a:cs typeface="BMW Type Global Light" pitchFamily="2" charset="-122"/>
              </a:rPr>
              <a:t>2</a:t>
            </a:r>
            <a:r>
              <a:rPr lang="zh-CN" altLang="en-US" sz="1400" dirty="0">
                <a:latin typeface="BMW Type Global Light" pitchFamily="2" charset="-122"/>
                <a:ea typeface="BMW Type Global Light" pitchFamily="2" charset="-122"/>
                <a:cs typeface="BMW Type Global Light" pitchFamily="2" charset="-122"/>
              </a:rPr>
              <a:t>、经销商通过微信公众账号进行活动前期宣传</a:t>
            </a:r>
            <a:endParaRPr lang="en-US" altLang="zh-CN" sz="1400" dirty="0">
              <a:latin typeface="BMW Type Global Light" pitchFamily="2" charset="-122"/>
              <a:ea typeface="BMW Type Global Light" pitchFamily="2" charset="-122"/>
              <a:cs typeface="BMW Type Global Light" pitchFamily="2" charset="-122"/>
            </a:endParaRPr>
          </a:p>
          <a:p>
            <a:pPr>
              <a:lnSpc>
                <a:spcPct val="150000"/>
              </a:lnSpc>
            </a:pPr>
            <a:r>
              <a:rPr lang="en-US" altLang="zh-CN" sz="1400" dirty="0">
                <a:latin typeface="BMW Type Global Light" pitchFamily="2" charset="-122"/>
                <a:ea typeface="BMW Type Global Light" pitchFamily="2" charset="-122"/>
                <a:cs typeface="BMW Type Global Light" pitchFamily="2" charset="-122"/>
              </a:rPr>
              <a:t>3</a:t>
            </a:r>
            <a:r>
              <a:rPr lang="zh-CN" altLang="en-US" sz="1400" dirty="0">
                <a:latin typeface="BMW Type Global Light" pitchFamily="2" charset="-122"/>
                <a:ea typeface="BMW Type Global Light" pitchFamily="2" charset="-122"/>
                <a:cs typeface="BMW Type Global Light" pitchFamily="2" charset="-122"/>
              </a:rPr>
              <a:t>、活动前</a:t>
            </a:r>
            <a:r>
              <a:rPr lang="en-US" altLang="zh-CN" sz="1400" dirty="0">
                <a:latin typeface="BMW Type Global Light" pitchFamily="2" charset="-122"/>
                <a:ea typeface="BMW Type Global Light" pitchFamily="2" charset="-122"/>
                <a:cs typeface="BMW Type Global Light" pitchFamily="2" charset="-122"/>
              </a:rPr>
              <a:t>5</a:t>
            </a:r>
            <a:r>
              <a:rPr lang="zh-CN" altLang="en-US" sz="1400" dirty="0">
                <a:latin typeface="BMW Type Global Light" pitchFamily="2" charset="-122"/>
                <a:ea typeface="BMW Type Global Light" pitchFamily="2" charset="-122"/>
                <a:cs typeface="BMW Type Global Light" pitchFamily="2" charset="-122"/>
              </a:rPr>
              <a:t>天以不同的图片形式对本次活动进行朋友圈推广</a:t>
            </a:r>
            <a:endParaRPr lang="en-US" altLang="zh-CN" sz="1400" dirty="0">
              <a:latin typeface="BMW Type Global Light" pitchFamily="2" charset="-122"/>
              <a:ea typeface="BMW Type Global Light" pitchFamily="2" charset="-122"/>
              <a:cs typeface="BMW Type Global Light" pitchFamily="2" charset="-122"/>
            </a:endParaRPr>
          </a:p>
          <a:p>
            <a:pPr>
              <a:lnSpc>
                <a:spcPct val="150000"/>
              </a:lnSpc>
            </a:pPr>
            <a:r>
              <a:rPr lang="en-US" altLang="zh-CN" sz="1400" dirty="0">
                <a:latin typeface="BMW Type Global Light" pitchFamily="2" charset="-122"/>
                <a:ea typeface="BMW Type Global Light" pitchFamily="2" charset="-122"/>
                <a:cs typeface="BMW Type Global Light" pitchFamily="2" charset="-122"/>
              </a:rPr>
              <a:t>4</a:t>
            </a:r>
            <a:r>
              <a:rPr lang="zh-CN" altLang="en-US" sz="1400" dirty="0">
                <a:latin typeface="BMW Type Global Light" pitchFamily="2" charset="-122"/>
                <a:ea typeface="BMW Type Global Light" pitchFamily="2" charset="-122"/>
                <a:cs typeface="BMW Type Global Light" pitchFamily="2" charset="-122"/>
              </a:rPr>
              <a:t>、利用微信进行超级话题宣传</a:t>
            </a:r>
            <a:r>
              <a:rPr lang="en-US" altLang="zh-CN" sz="1400" dirty="0">
                <a:solidFill>
                  <a:schemeClr val="accent1">
                    <a:lumMod val="75000"/>
                  </a:schemeClr>
                </a:solidFill>
                <a:latin typeface="BMW Type Global Bold" pitchFamily="2" charset="-122"/>
                <a:ea typeface="BMW Type Global Bold" pitchFamily="2" charset="-122"/>
                <a:cs typeface="BMW Type Global Bold" pitchFamily="2" charset="-122"/>
              </a:rPr>
              <a:t>#</a:t>
            </a:r>
            <a:r>
              <a:rPr lang="zh-CN" altLang="en-US" sz="1400" dirty="0">
                <a:solidFill>
                  <a:schemeClr val="accent1">
                    <a:lumMod val="75000"/>
                  </a:schemeClr>
                </a:solidFill>
                <a:latin typeface="BMW Type Global Bold" pitchFamily="2" charset="-122"/>
                <a:ea typeface="BMW Type Global Bold" pitchFamily="2" charset="-122"/>
                <a:cs typeface="BMW Type Global Bold" pitchFamily="2" charset="-122"/>
              </a:rPr>
              <a:t>杭州金昌辰宝</a:t>
            </a:r>
            <a:r>
              <a:rPr lang="en-US" altLang="zh-CN" sz="1400" dirty="0">
                <a:solidFill>
                  <a:schemeClr val="accent1">
                    <a:lumMod val="75000"/>
                  </a:schemeClr>
                </a:solidFill>
                <a:latin typeface="BMW Type Global Bold" pitchFamily="2" charset="-122"/>
                <a:ea typeface="BMW Type Global Bold" pitchFamily="2" charset="-122"/>
                <a:cs typeface="BMW Type Global Bold" pitchFamily="2" charset="-122"/>
              </a:rPr>
              <a:t>#</a:t>
            </a:r>
          </a:p>
          <a:p>
            <a:pPr>
              <a:lnSpc>
                <a:spcPct val="150000"/>
              </a:lnSpc>
            </a:pPr>
            <a:r>
              <a:rPr lang="zh-CN" altLang="en-US" sz="1600" dirty="0">
                <a:latin typeface="BMW Type Global Regular" pitchFamily="2" charset="-122"/>
                <a:ea typeface="BMW Type Global Regular" pitchFamily="2" charset="-122"/>
                <a:cs typeface="BMW Type Global Regular" pitchFamily="2" charset="-122"/>
              </a:rPr>
              <a:t>活动中后期：</a:t>
            </a:r>
            <a:endParaRPr lang="en-US" altLang="zh-CN" sz="1600" dirty="0">
              <a:latin typeface="BMW Type Global Regular" pitchFamily="2" charset="-122"/>
              <a:ea typeface="BMW Type Global Regular" pitchFamily="2" charset="-122"/>
              <a:cs typeface="BMW Type Global Regular" pitchFamily="2" charset="-122"/>
            </a:endParaRPr>
          </a:p>
          <a:p>
            <a:pPr>
              <a:lnSpc>
                <a:spcPct val="150000"/>
              </a:lnSpc>
            </a:pPr>
            <a:r>
              <a:rPr lang="en-US" altLang="zh-CN" sz="1400" dirty="0">
                <a:latin typeface="BMW Type Global Light" pitchFamily="2" charset="-122"/>
                <a:ea typeface="BMW Type Global Light" pitchFamily="2" charset="-122"/>
                <a:cs typeface="BMW Type Global Light" pitchFamily="2" charset="-122"/>
              </a:rPr>
              <a:t>1</a:t>
            </a:r>
            <a:r>
              <a:rPr lang="zh-CN" altLang="en-US" sz="1400" dirty="0">
                <a:latin typeface="BMW Type Global Light" pitchFamily="2" charset="-122"/>
                <a:ea typeface="BMW Type Global Light" pitchFamily="2" charset="-122"/>
                <a:cs typeface="BMW Type Global Light" pitchFamily="2" charset="-122"/>
              </a:rPr>
              <a:t>、经销商通过各大汽车媒体对本次活动进行活动落幕宣传</a:t>
            </a:r>
            <a:endParaRPr lang="en-US" altLang="zh-CN" sz="1400" dirty="0">
              <a:latin typeface="BMW Type Global Light" pitchFamily="2" charset="-122"/>
              <a:ea typeface="BMW Type Global Light" pitchFamily="2" charset="-122"/>
              <a:cs typeface="BMW Type Global Light" pitchFamily="2" charset="-122"/>
            </a:endParaRPr>
          </a:p>
          <a:p>
            <a:pPr>
              <a:lnSpc>
                <a:spcPct val="150000"/>
              </a:lnSpc>
            </a:pPr>
            <a:r>
              <a:rPr lang="en-US" altLang="zh-CN" sz="1400" dirty="0">
                <a:latin typeface="BMW Type Global Light" pitchFamily="2" charset="-122"/>
                <a:ea typeface="BMW Type Global Light" pitchFamily="2" charset="-122"/>
                <a:cs typeface="BMW Type Global Light" pitchFamily="2" charset="-122"/>
              </a:rPr>
              <a:t>2</a:t>
            </a:r>
            <a:r>
              <a:rPr lang="zh-CN" altLang="en-US" sz="1400" dirty="0">
                <a:latin typeface="BMW Type Global Light" pitchFamily="2" charset="-122"/>
                <a:ea typeface="BMW Type Global Light" pitchFamily="2" charset="-122"/>
                <a:cs typeface="BMW Type Global Light" pitchFamily="2" charset="-122"/>
              </a:rPr>
              <a:t>、通过微信公众号进行再次宣传</a:t>
            </a:r>
            <a:endParaRPr lang="en-US" altLang="zh-CN" sz="1400" dirty="0">
              <a:latin typeface="BMW Type Global Light" pitchFamily="2" charset="-122"/>
              <a:ea typeface="BMW Type Global Light" pitchFamily="2" charset="-122"/>
              <a:cs typeface="BMW Type Global Light" pitchFamily="2" charset="-122"/>
            </a:endParaRPr>
          </a:p>
          <a:p>
            <a:pPr>
              <a:lnSpc>
                <a:spcPct val="150000"/>
              </a:lnSpc>
            </a:pPr>
            <a:r>
              <a:rPr lang="en-US" altLang="zh-CN" sz="1400" dirty="0">
                <a:latin typeface="BMW Type Global Light" pitchFamily="2" charset="-122"/>
                <a:ea typeface="BMW Type Global Light" pitchFamily="2" charset="-122"/>
                <a:cs typeface="BMW Type Global Light" pitchFamily="2" charset="-122"/>
              </a:rPr>
              <a:t>3</a:t>
            </a:r>
            <a:r>
              <a:rPr lang="zh-CN" altLang="en-US" sz="1400" dirty="0">
                <a:latin typeface="BMW Type Global Light" pitchFamily="2" charset="-122"/>
                <a:ea typeface="BMW Type Global Light" pitchFamily="2" charset="-122"/>
                <a:cs typeface="BMW Type Global Light" pitchFamily="2" charset="-122"/>
              </a:rPr>
              <a:t>、通过活动现场客户朋友圈宣传本次活动</a:t>
            </a:r>
            <a:endParaRPr lang="en-US" altLang="zh-CN" sz="1400" dirty="0">
              <a:latin typeface="BMW Type Global Light" pitchFamily="2" charset="-122"/>
              <a:ea typeface="BMW Type Global Light" pitchFamily="2" charset="-122"/>
              <a:cs typeface="BMW Type Global Light" pitchFamily="2" charset="-122"/>
            </a:endParaRPr>
          </a:p>
          <a:p>
            <a:pPr>
              <a:lnSpc>
                <a:spcPct val="150000"/>
              </a:lnSpc>
            </a:pPr>
            <a:endParaRPr lang="zh-CN" altLang="en-US" sz="1400" dirty="0">
              <a:latin typeface="BMW Type Global Light" pitchFamily="2" charset="-122"/>
              <a:ea typeface="BMW Type Global Light" pitchFamily="2" charset="-122"/>
              <a:cs typeface="BMW Type Global Light" pitchFamily="2" charset="-122"/>
            </a:endParaRPr>
          </a:p>
        </p:txBody>
      </p:sp>
      <p:pic>
        <p:nvPicPr>
          <p:cNvPr id="6146" name="Picture 2" descr="http://p4.so.qhmsg.com/t010296925a8c577f39.jpg"/>
          <p:cNvPicPr>
            <a:picLocks noChangeAspect="1" noChangeArrowheads="1"/>
          </p:cNvPicPr>
          <p:nvPr/>
        </p:nvPicPr>
        <p:blipFill>
          <a:blip r:embed="rId3" cstate="print"/>
          <a:srcRect/>
          <a:stretch>
            <a:fillRect/>
          </a:stretch>
        </p:blipFill>
        <p:spPr bwMode="auto">
          <a:xfrm>
            <a:off x="7786710" y="2857497"/>
            <a:ext cx="1023919" cy="1023919"/>
          </a:xfrm>
          <a:prstGeom prst="rect">
            <a:avLst/>
          </a:prstGeom>
          <a:noFill/>
        </p:spPr>
      </p:pic>
      <p:pic>
        <p:nvPicPr>
          <p:cNvPr id="6152" name="Picture 8" descr="http://club2.autoimg.cn/album/g10/M08/47/38/userphotos/2015/08/17/10/500_wKgH4FXRS4eALEm1AADAidbl9jc011.jpg"/>
          <p:cNvPicPr>
            <a:picLocks noChangeAspect="1" noChangeArrowheads="1"/>
          </p:cNvPicPr>
          <p:nvPr/>
        </p:nvPicPr>
        <p:blipFill>
          <a:blip r:embed="rId4"/>
          <a:srcRect l="16072" t="28970" r="19642" b="37231"/>
          <a:stretch>
            <a:fillRect/>
          </a:stretch>
        </p:blipFill>
        <p:spPr bwMode="auto">
          <a:xfrm>
            <a:off x="5715008" y="2857497"/>
            <a:ext cx="1928827" cy="675089"/>
          </a:xfrm>
          <a:prstGeom prst="rect">
            <a:avLst/>
          </a:prstGeom>
          <a:noFill/>
        </p:spPr>
      </p:pic>
      <p:pic>
        <p:nvPicPr>
          <p:cNvPr id="6150" name="Picture 6" descr="http://news.sxxw.net/uploadfile/news/file/20110406/20110406150146801.jpg"/>
          <p:cNvPicPr>
            <a:picLocks noChangeAspect="1" noChangeArrowheads="1"/>
          </p:cNvPicPr>
          <p:nvPr/>
        </p:nvPicPr>
        <p:blipFill>
          <a:blip r:embed="rId5"/>
          <a:srcRect l="7000" t="16101" r="8999" b="13983"/>
          <a:stretch>
            <a:fillRect/>
          </a:stretch>
        </p:blipFill>
        <p:spPr bwMode="auto">
          <a:xfrm>
            <a:off x="7000892" y="4143381"/>
            <a:ext cx="2000264" cy="714380"/>
          </a:xfrm>
          <a:prstGeom prst="rect">
            <a:avLst/>
          </a:prstGeom>
          <a:noFill/>
        </p:spPr>
      </p:pic>
      <p:pic>
        <p:nvPicPr>
          <p:cNvPr id="6154" name="Picture 10" descr="http://www.bitauto.com/zhuanti/region/gw-xm/images/img/yc.jpg"/>
          <p:cNvPicPr>
            <a:picLocks noChangeAspect="1" noChangeArrowheads="1"/>
          </p:cNvPicPr>
          <p:nvPr/>
        </p:nvPicPr>
        <p:blipFill>
          <a:blip r:embed="rId6"/>
          <a:srcRect t="25825" b="32966"/>
          <a:stretch>
            <a:fillRect/>
          </a:stretch>
        </p:blipFill>
        <p:spPr bwMode="auto">
          <a:xfrm>
            <a:off x="5715009" y="4357695"/>
            <a:ext cx="1162047" cy="478868"/>
          </a:xfrm>
          <a:prstGeom prst="rect">
            <a:avLst/>
          </a:prstGeom>
          <a:noFill/>
        </p:spPr>
      </p:pic>
    </p:spTree>
    <p:extLst>
      <p:ext uri="{BB962C8B-B14F-4D97-AF65-F5344CB8AC3E}">
        <p14:creationId xmlns:p14="http://schemas.microsoft.com/office/powerpoint/2010/main" val="415818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p0.so.qhimgs1.com/t01ff67fbfde4b21204.jpg"/>
          <p:cNvPicPr>
            <a:picLocks noChangeAspect="1" noChangeArrowheads="1"/>
          </p:cNvPicPr>
          <p:nvPr/>
        </p:nvPicPr>
        <p:blipFill>
          <a:blip r:embed="rId2" cstate="print"/>
          <a:srcRect l="10419" r="16651"/>
          <a:stretch>
            <a:fillRect/>
          </a:stretch>
        </p:blipFill>
        <p:spPr bwMode="auto">
          <a:xfrm>
            <a:off x="1249355" y="2485453"/>
            <a:ext cx="1372328" cy="751513"/>
          </a:xfrm>
          <a:prstGeom prst="rect">
            <a:avLst/>
          </a:prstGeom>
          <a:noFill/>
        </p:spPr>
      </p:pic>
      <p:sp>
        <p:nvSpPr>
          <p:cNvPr id="9" name="右箭头 8"/>
          <p:cNvSpPr/>
          <p:nvPr/>
        </p:nvSpPr>
        <p:spPr>
          <a:xfrm>
            <a:off x="285720" y="3214687"/>
            <a:ext cx="8501123" cy="142876"/>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77918" y="3357564"/>
            <a:ext cx="1608133" cy="461665"/>
          </a:xfrm>
          <a:prstGeom prst="rect">
            <a:avLst/>
          </a:prstGeom>
        </p:spPr>
        <p:txBody>
          <a:bodyPr wrap="none">
            <a:spAutoFit/>
          </a:bodyPr>
          <a:lstStyle/>
          <a:p>
            <a:r>
              <a:rPr lang="en-US" altLang="zh-CN" sz="1200" dirty="0">
                <a:latin typeface="BMW Type Global Light" pitchFamily="2" charset="-122"/>
                <a:ea typeface="BMW Type Global Light" pitchFamily="2" charset="-122"/>
                <a:cs typeface="BMW Type Global Light" pitchFamily="2" charset="-122"/>
              </a:rPr>
              <a:t>4.18-23</a:t>
            </a:r>
          </a:p>
          <a:p>
            <a:r>
              <a:rPr lang="en-US" altLang="zh-CN" sz="1200" dirty="0">
                <a:latin typeface="BMW Type Global Light" pitchFamily="2" charset="-122"/>
                <a:ea typeface="BMW Type Global Light" pitchFamily="2" charset="-122"/>
                <a:cs typeface="BMW Type Global Light" pitchFamily="2" charset="-122"/>
              </a:rPr>
              <a:t> </a:t>
            </a:r>
            <a:r>
              <a:rPr lang="zh-CN" altLang="en-US" sz="1200" dirty="0">
                <a:latin typeface="BMW Type Global Light" pitchFamily="2" charset="-122"/>
                <a:ea typeface="BMW Type Global Light" pitchFamily="2" charset="-122"/>
                <a:cs typeface="BMW Type Global Light" pitchFamily="2" charset="-122"/>
              </a:rPr>
              <a:t>朋友圈图片周期预热</a:t>
            </a:r>
          </a:p>
        </p:txBody>
      </p:sp>
      <p:sp>
        <p:nvSpPr>
          <p:cNvPr id="11" name="矩形 10"/>
          <p:cNvSpPr/>
          <p:nvPr/>
        </p:nvSpPr>
        <p:spPr>
          <a:xfrm>
            <a:off x="3024365" y="2699766"/>
            <a:ext cx="1261884" cy="461665"/>
          </a:xfrm>
          <a:prstGeom prst="rect">
            <a:avLst/>
          </a:prstGeom>
        </p:spPr>
        <p:txBody>
          <a:bodyPr wrap="none">
            <a:spAutoFit/>
          </a:bodyPr>
          <a:lstStyle/>
          <a:p>
            <a:r>
              <a:rPr lang="en-US" altLang="zh-CN" sz="1200" dirty="0">
                <a:latin typeface="BMW Type Global Light" pitchFamily="2" charset="-122"/>
                <a:ea typeface="BMW Type Global Light" pitchFamily="2" charset="-122"/>
                <a:cs typeface="BMW Type Global Light" pitchFamily="2" charset="-122"/>
              </a:rPr>
              <a:t>4.19-20</a:t>
            </a:r>
          </a:p>
          <a:p>
            <a:r>
              <a:rPr lang="zh-CN" altLang="en-US" sz="1200" dirty="0">
                <a:latin typeface="BMW Type Global Light" pitchFamily="2" charset="-122"/>
                <a:ea typeface="BMW Type Global Light" pitchFamily="2" charset="-122"/>
                <a:cs typeface="BMW Type Global Light" pitchFamily="2" charset="-122"/>
              </a:rPr>
              <a:t>微信公众号推文</a:t>
            </a:r>
          </a:p>
        </p:txBody>
      </p:sp>
      <p:sp>
        <p:nvSpPr>
          <p:cNvPr id="12" name="矩形 11"/>
          <p:cNvSpPr/>
          <p:nvPr/>
        </p:nvSpPr>
        <p:spPr>
          <a:xfrm>
            <a:off x="4714876" y="3357564"/>
            <a:ext cx="1415772" cy="461665"/>
          </a:xfrm>
          <a:prstGeom prst="rect">
            <a:avLst/>
          </a:prstGeom>
        </p:spPr>
        <p:txBody>
          <a:bodyPr wrap="none">
            <a:spAutoFit/>
          </a:bodyPr>
          <a:lstStyle/>
          <a:p>
            <a:r>
              <a:rPr lang="en-US" altLang="zh-CN" sz="1200" dirty="0">
                <a:latin typeface="BMW Type Global Light" pitchFamily="2" charset="-122"/>
                <a:ea typeface="BMW Type Global Light" pitchFamily="2" charset="-122"/>
                <a:cs typeface="BMW Type Global Light" pitchFamily="2" charset="-122"/>
              </a:rPr>
              <a:t>4.21</a:t>
            </a:r>
          </a:p>
          <a:p>
            <a:r>
              <a:rPr lang="zh-CN" altLang="en-US" sz="1200" dirty="0">
                <a:latin typeface="BMW Type Global Light" pitchFamily="2" charset="-122"/>
                <a:ea typeface="BMW Type Global Light" pitchFamily="2" charset="-122"/>
                <a:cs typeface="BMW Type Global Light" pitchFamily="2" charset="-122"/>
              </a:rPr>
              <a:t>网媒资源客户招募</a:t>
            </a:r>
          </a:p>
        </p:txBody>
      </p:sp>
      <p:sp>
        <p:nvSpPr>
          <p:cNvPr id="13" name="矩形 12"/>
          <p:cNvSpPr/>
          <p:nvPr/>
        </p:nvSpPr>
        <p:spPr>
          <a:xfrm>
            <a:off x="6420352" y="2556890"/>
            <a:ext cx="1723549" cy="461665"/>
          </a:xfrm>
          <a:prstGeom prst="rect">
            <a:avLst/>
          </a:prstGeom>
        </p:spPr>
        <p:txBody>
          <a:bodyPr wrap="none">
            <a:spAutoFit/>
          </a:bodyPr>
          <a:lstStyle/>
          <a:p>
            <a:r>
              <a:rPr lang="en-US" altLang="zh-CN" sz="1200" dirty="0">
                <a:latin typeface="BMW Type Global Light" pitchFamily="2" charset="-122"/>
                <a:ea typeface="BMW Type Global Light" pitchFamily="2" charset="-122"/>
                <a:cs typeface="BMW Type Global Light" pitchFamily="2" charset="-122"/>
              </a:rPr>
              <a:t>4.22</a:t>
            </a:r>
          </a:p>
          <a:p>
            <a:r>
              <a:rPr lang="zh-CN" altLang="en-US" sz="1200" dirty="0">
                <a:latin typeface="BMW Type Global Light" pitchFamily="2" charset="-122"/>
                <a:ea typeface="BMW Type Global Light" pitchFamily="2" charset="-122"/>
                <a:cs typeface="BMW Type Global Light" pitchFamily="2" charset="-122"/>
              </a:rPr>
              <a:t>新浪微博热门话题营销</a:t>
            </a:r>
          </a:p>
        </p:txBody>
      </p:sp>
      <p:pic>
        <p:nvPicPr>
          <p:cNvPr id="1026" name="Picture 2"/>
          <p:cNvPicPr>
            <a:picLocks noChangeAspect="1" noChangeArrowheads="1"/>
          </p:cNvPicPr>
          <p:nvPr/>
        </p:nvPicPr>
        <p:blipFill>
          <a:blip r:embed="rId3" cstate="print"/>
          <a:srcRect l="5263" b="48405"/>
          <a:stretch>
            <a:fillRect/>
          </a:stretch>
        </p:blipFill>
        <p:spPr bwMode="auto">
          <a:xfrm>
            <a:off x="4286249" y="2266244"/>
            <a:ext cx="1285884" cy="9484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143636" y="3357563"/>
            <a:ext cx="1226171" cy="8298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b="16935"/>
          <a:stretch>
            <a:fillRect/>
          </a:stretch>
        </p:blipFill>
        <p:spPr bwMode="auto">
          <a:xfrm>
            <a:off x="8072462" y="2214555"/>
            <a:ext cx="642943" cy="949445"/>
          </a:xfrm>
          <a:prstGeom prst="rect">
            <a:avLst/>
          </a:prstGeom>
          <a:noFill/>
          <a:ln w="9525">
            <a:noFill/>
            <a:miter lim="800000"/>
            <a:headEnd/>
            <a:tailEnd/>
          </a:ln>
          <a:effectLst/>
        </p:spPr>
      </p:pic>
      <p:pic>
        <p:nvPicPr>
          <p:cNvPr id="22" name="Picture 6" descr="http://www.jisuxia.com/uploadfile/2017/1212/20171212021701837.png"/>
          <p:cNvPicPr>
            <a:picLocks noChangeAspect="1" noChangeArrowheads="1"/>
          </p:cNvPicPr>
          <p:nvPr/>
        </p:nvPicPr>
        <p:blipFill>
          <a:blip r:embed="rId6" cstate="print"/>
          <a:srcRect/>
          <a:stretch>
            <a:fillRect/>
          </a:stretch>
        </p:blipFill>
        <p:spPr bwMode="auto">
          <a:xfrm>
            <a:off x="455539" y="4357695"/>
            <a:ext cx="616000" cy="804477"/>
          </a:xfrm>
          <a:prstGeom prst="rect">
            <a:avLst/>
          </a:prstGeom>
          <a:ln w="88900" cap="sq" cmpd="thickThin">
            <a:solidFill>
              <a:srgbClr val="000000"/>
            </a:solidFill>
            <a:prstDash val="solid"/>
            <a:miter lim="800000"/>
          </a:ln>
          <a:effectLst>
            <a:innerShdw blurRad="76200">
              <a:srgbClr val="000000"/>
            </a:innerShdw>
          </a:effectLst>
        </p:spPr>
      </p:pic>
      <p:sp>
        <p:nvSpPr>
          <p:cNvPr id="23" name="右箭头 22"/>
          <p:cNvSpPr/>
          <p:nvPr/>
        </p:nvSpPr>
        <p:spPr>
          <a:xfrm>
            <a:off x="428596" y="5286389"/>
            <a:ext cx="8286808" cy="142876"/>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071670" y="4572010"/>
            <a:ext cx="1915909" cy="646331"/>
          </a:xfrm>
          <a:prstGeom prst="rect">
            <a:avLst/>
          </a:prstGeom>
        </p:spPr>
        <p:txBody>
          <a:bodyPr wrap="none">
            <a:spAutoFit/>
          </a:bodyPr>
          <a:lstStyle/>
          <a:p>
            <a:r>
              <a:rPr lang="en-US" altLang="zh-CN" sz="1200" dirty="0">
                <a:latin typeface="BMW Type Global Light" pitchFamily="2" charset="-122"/>
                <a:ea typeface="BMW Type Global Light" pitchFamily="2" charset="-122"/>
                <a:cs typeface="BMW Type Global Light" pitchFamily="2" charset="-122"/>
              </a:rPr>
              <a:t>4.24</a:t>
            </a:r>
          </a:p>
          <a:p>
            <a:r>
              <a:rPr lang="en-US" altLang="zh-CN" sz="1200" dirty="0">
                <a:latin typeface="BMW Type Global Light" pitchFamily="2" charset="-122"/>
                <a:ea typeface="BMW Type Global Light" pitchFamily="2" charset="-122"/>
                <a:cs typeface="BMW Type Global Light" pitchFamily="2" charset="-122"/>
              </a:rPr>
              <a:t> </a:t>
            </a:r>
            <a:r>
              <a:rPr lang="zh-CN" altLang="en-US" sz="1200" dirty="0">
                <a:latin typeface="BMW Type Global Light" pitchFamily="2" charset="-122"/>
                <a:ea typeface="BMW Type Global Light" pitchFamily="2" charset="-122"/>
                <a:cs typeface="BMW Type Global Light" pitchFamily="2" charset="-122"/>
              </a:rPr>
              <a:t>现场抖音、微博发声互动</a:t>
            </a:r>
            <a:endParaRPr lang="en-US" altLang="zh-CN" sz="1200" dirty="0">
              <a:latin typeface="BMW Type Global Light" pitchFamily="2" charset="-122"/>
              <a:ea typeface="BMW Type Global Light" pitchFamily="2" charset="-122"/>
              <a:cs typeface="BMW Type Global Light" pitchFamily="2" charset="-122"/>
            </a:endParaRPr>
          </a:p>
          <a:p>
            <a:r>
              <a:rPr lang="zh-CN" altLang="en-US" sz="1200" dirty="0">
                <a:latin typeface="BMW Type Global Light" pitchFamily="2" charset="-122"/>
                <a:ea typeface="BMW Type Global Light" pitchFamily="2" charset="-122"/>
                <a:cs typeface="BMW Type Global Light" pitchFamily="2" charset="-122"/>
              </a:rPr>
              <a:t>结合产品亮点，升温话题</a:t>
            </a:r>
          </a:p>
        </p:txBody>
      </p:sp>
      <p:sp>
        <p:nvSpPr>
          <p:cNvPr id="25" name="TextBox 24"/>
          <p:cNvSpPr txBox="1"/>
          <p:nvPr/>
        </p:nvSpPr>
        <p:spPr>
          <a:xfrm>
            <a:off x="142845" y="2928935"/>
            <a:ext cx="2071703" cy="338554"/>
          </a:xfrm>
          <a:prstGeom prst="rect">
            <a:avLst/>
          </a:prstGeom>
          <a:noFill/>
        </p:spPr>
        <p:txBody>
          <a:bodyPr wrap="square" rtlCol="0">
            <a:spAutoFit/>
          </a:bodyPr>
          <a:lstStyle/>
          <a:p>
            <a:r>
              <a:rPr lang="zh-CN" altLang="en-US" sz="1600" dirty="0">
                <a:latin typeface="BMW Type Global Regular" pitchFamily="2" charset="-122"/>
                <a:ea typeface="BMW Type Global Regular" pitchFamily="2" charset="-122"/>
                <a:cs typeface="BMW Type Global Regular" pitchFamily="2" charset="-122"/>
              </a:rPr>
              <a:t>活动前期</a:t>
            </a:r>
          </a:p>
        </p:txBody>
      </p:sp>
      <p:pic>
        <p:nvPicPr>
          <p:cNvPr id="26" name="Picture 2"/>
          <p:cNvPicPr>
            <a:picLocks noChangeAspect="1" noChangeArrowheads="1"/>
          </p:cNvPicPr>
          <p:nvPr/>
        </p:nvPicPr>
        <p:blipFill>
          <a:blip r:embed="rId7" cstate="print"/>
          <a:srcRect b="31925"/>
          <a:stretch>
            <a:fillRect/>
          </a:stretch>
        </p:blipFill>
        <p:spPr bwMode="auto">
          <a:xfrm>
            <a:off x="1285854" y="4357695"/>
            <a:ext cx="655351" cy="793116"/>
          </a:xfrm>
          <a:prstGeom prst="rect">
            <a:avLst/>
          </a:prstGeom>
          <a:ln w="88900" cap="sq" cmpd="thickThin">
            <a:solidFill>
              <a:srgbClr val="000000"/>
            </a:solidFill>
            <a:prstDash val="solid"/>
            <a:miter lim="800000"/>
          </a:ln>
          <a:effectLst>
            <a:innerShdw blurRad="76200">
              <a:srgbClr val="000000"/>
            </a:innerShdw>
          </a:effectLst>
        </p:spPr>
      </p:pic>
      <p:pic>
        <p:nvPicPr>
          <p:cNvPr id="27" name="Picture 4" descr="http://p0.so.qhimgs1.com/t01f6f40da7cb13e2ca.jpg"/>
          <p:cNvPicPr>
            <a:picLocks noChangeAspect="1" noChangeArrowheads="1"/>
          </p:cNvPicPr>
          <p:nvPr/>
        </p:nvPicPr>
        <p:blipFill>
          <a:blip r:embed="rId8"/>
          <a:srcRect/>
          <a:stretch>
            <a:fillRect/>
          </a:stretch>
        </p:blipFill>
        <p:spPr bwMode="auto">
          <a:xfrm>
            <a:off x="4481526" y="4385251"/>
            <a:ext cx="1500199" cy="801107"/>
          </a:xfrm>
          <a:prstGeom prst="rect">
            <a:avLst/>
          </a:prstGeom>
          <a:noFill/>
        </p:spPr>
      </p:pic>
      <p:sp>
        <p:nvSpPr>
          <p:cNvPr id="28" name="TextBox 27"/>
          <p:cNvSpPr txBox="1"/>
          <p:nvPr/>
        </p:nvSpPr>
        <p:spPr>
          <a:xfrm>
            <a:off x="6858017" y="5429266"/>
            <a:ext cx="2071703" cy="338554"/>
          </a:xfrm>
          <a:prstGeom prst="rect">
            <a:avLst/>
          </a:prstGeom>
          <a:noFill/>
        </p:spPr>
        <p:txBody>
          <a:bodyPr wrap="square" rtlCol="0">
            <a:spAutoFit/>
          </a:bodyPr>
          <a:lstStyle/>
          <a:p>
            <a:r>
              <a:rPr lang="zh-CN" altLang="en-US" sz="1600" dirty="0">
                <a:latin typeface="BMW Type Global Regular" pitchFamily="2" charset="-122"/>
                <a:ea typeface="BMW Type Global Regular" pitchFamily="2" charset="-122"/>
                <a:cs typeface="BMW Type Global Regular" pitchFamily="2" charset="-122"/>
              </a:rPr>
              <a:t>活动中后期</a:t>
            </a:r>
          </a:p>
        </p:txBody>
      </p:sp>
      <p:pic>
        <p:nvPicPr>
          <p:cNvPr id="29" name="Picture 10" descr="http://www.bitauto.com/zhuanti/region/gw-xm/images/img/yc.jpg"/>
          <p:cNvPicPr>
            <a:picLocks noChangeAspect="1" noChangeArrowheads="1"/>
          </p:cNvPicPr>
          <p:nvPr/>
        </p:nvPicPr>
        <p:blipFill>
          <a:blip r:embed="rId9"/>
          <a:srcRect t="25825" b="32966"/>
          <a:stretch>
            <a:fillRect/>
          </a:stretch>
        </p:blipFill>
        <p:spPr bwMode="auto">
          <a:xfrm>
            <a:off x="5267342" y="4572009"/>
            <a:ext cx="1162047" cy="478868"/>
          </a:xfrm>
          <a:prstGeom prst="rect">
            <a:avLst/>
          </a:prstGeom>
          <a:noFill/>
        </p:spPr>
      </p:pic>
      <p:sp>
        <p:nvSpPr>
          <p:cNvPr id="30" name="矩形 29"/>
          <p:cNvSpPr/>
          <p:nvPr/>
        </p:nvSpPr>
        <p:spPr>
          <a:xfrm>
            <a:off x="6442305" y="4572010"/>
            <a:ext cx="2377574" cy="646331"/>
          </a:xfrm>
          <a:prstGeom prst="rect">
            <a:avLst/>
          </a:prstGeom>
        </p:spPr>
        <p:txBody>
          <a:bodyPr wrap="none">
            <a:spAutoFit/>
          </a:bodyPr>
          <a:lstStyle/>
          <a:p>
            <a:r>
              <a:rPr lang="en-US" altLang="zh-CN" sz="1200" dirty="0">
                <a:latin typeface="BMW Type Global Light" pitchFamily="2" charset="-122"/>
                <a:ea typeface="BMW Type Global Light" pitchFamily="2" charset="-122"/>
                <a:cs typeface="BMW Type Global Light" pitchFamily="2" charset="-122"/>
              </a:rPr>
              <a:t>4.25-27</a:t>
            </a:r>
          </a:p>
          <a:p>
            <a:r>
              <a:rPr lang="en-US" altLang="zh-CN" sz="1200" dirty="0">
                <a:latin typeface="BMW Type Global Light" pitchFamily="2" charset="-122"/>
                <a:ea typeface="BMW Type Global Light" pitchFamily="2" charset="-122"/>
                <a:cs typeface="BMW Type Global Light" pitchFamily="2" charset="-122"/>
              </a:rPr>
              <a:t> </a:t>
            </a:r>
            <a:r>
              <a:rPr lang="zh-CN" altLang="en-US" sz="1200" dirty="0">
                <a:latin typeface="BMW Type Global Light" pitchFamily="2" charset="-122"/>
                <a:ea typeface="BMW Type Global Light" pitchFamily="2" charset="-122"/>
                <a:cs typeface="BMW Type Global Light" pitchFamily="2" charset="-122"/>
              </a:rPr>
              <a:t>通过微博公众号及汽车平台进行</a:t>
            </a:r>
            <a:endParaRPr lang="en-US" altLang="zh-CN" sz="1200" dirty="0">
              <a:latin typeface="BMW Type Global Light" pitchFamily="2" charset="-122"/>
              <a:ea typeface="BMW Type Global Light" pitchFamily="2" charset="-122"/>
              <a:cs typeface="BMW Type Global Light" pitchFamily="2" charset="-122"/>
            </a:endParaRPr>
          </a:p>
          <a:p>
            <a:r>
              <a:rPr lang="zh-CN" altLang="en-US" sz="1200" dirty="0">
                <a:latin typeface="BMW Type Global Light" pitchFamily="2" charset="-122"/>
                <a:ea typeface="BMW Type Global Light" pitchFamily="2" charset="-122"/>
                <a:cs typeface="BMW Type Global Light" pitchFamily="2" charset="-122"/>
              </a:rPr>
              <a:t>活动后期落幕宣传</a:t>
            </a:r>
          </a:p>
        </p:txBody>
      </p:sp>
      <p:sp>
        <p:nvSpPr>
          <p:cNvPr id="21" name="矩形 20">
            <a:extLst>
              <a:ext uri="{FF2B5EF4-FFF2-40B4-BE49-F238E27FC236}">
                <a16:creationId xmlns:a16="http://schemas.microsoft.com/office/drawing/2014/main" id="{A6931ED8-D5B7-4494-AC14-AB606F97061F}"/>
              </a:ext>
            </a:extLst>
          </p:cNvPr>
          <p:cNvSpPr/>
          <p:nvPr/>
        </p:nvSpPr>
        <p:spPr>
          <a:xfrm>
            <a:off x="599060" y="1568934"/>
            <a:ext cx="142876" cy="3571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1" name="TextBox 4">
            <a:extLst>
              <a:ext uri="{FF2B5EF4-FFF2-40B4-BE49-F238E27FC236}">
                <a16:creationId xmlns:a16="http://schemas.microsoft.com/office/drawing/2014/main" id="{97C8E960-21B2-4D55-9E48-86F271496F8E}"/>
              </a:ext>
            </a:extLst>
          </p:cNvPr>
          <p:cNvSpPr txBox="1"/>
          <p:nvPr/>
        </p:nvSpPr>
        <p:spPr>
          <a:xfrm>
            <a:off x="741935" y="1556792"/>
            <a:ext cx="2071703" cy="369332"/>
          </a:xfrm>
          <a:prstGeom prst="rect">
            <a:avLst/>
          </a:prstGeom>
          <a:noFill/>
        </p:spPr>
        <p:txBody>
          <a:bodyPr wrap="square" rtlCol="0">
            <a:spAutoFit/>
          </a:bodyPr>
          <a:lstStyle/>
          <a:p>
            <a:r>
              <a:rPr lang="zh-CN" altLang="en-US" dirty="0">
                <a:latin typeface="BMW Type Global Bold" pitchFamily="2" charset="-122"/>
                <a:ea typeface="BMW Type Global Bold" pitchFamily="2" charset="-122"/>
                <a:cs typeface="BMW Type Global Bold" pitchFamily="2" charset="-122"/>
              </a:rPr>
              <a:t>活动宣传</a:t>
            </a:r>
          </a:p>
        </p:txBody>
      </p:sp>
    </p:spTree>
    <p:extLst>
      <p:ext uri="{BB962C8B-B14F-4D97-AF65-F5344CB8AC3E}">
        <p14:creationId xmlns:p14="http://schemas.microsoft.com/office/powerpoint/2010/main" val="8535183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764</Words>
  <Application>Microsoft Office PowerPoint</Application>
  <PresentationFormat>全屏显示(4:3)</PresentationFormat>
  <Paragraphs>82</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BMW Type Global Bold</vt:lpstr>
      <vt:lpstr>BMW Type Global Light</vt:lpstr>
      <vt:lpstr>BMW Type Global Pro Regular</vt:lpstr>
      <vt:lpstr>BMW Type Global Regular</vt:lpstr>
      <vt:lpstr>等线</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21</cp:revision>
  <dcterms:created xsi:type="dcterms:W3CDTF">2018-04-13T01:49:21Z</dcterms:created>
  <dcterms:modified xsi:type="dcterms:W3CDTF">2018-04-13T06:13:23Z</dcterms:modified>
</cp:coreProperties>
</file>